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97" r:id="rId7"/>
    <p:sldId id="312" r:id="rId8"/>
    <p:sldId id="267" r:id="rId9"/>
    <p:sldId id="268" r:id="rId10"/>
    <p:sldId id="262" r:id="rId11"/>
    <p:sldId id="263" r:id="rId12"/>
    <p:sldId id="265" r:id="rId13"/>
    <p:sldId id="281" r:id="rId14"/>
    <p:sldId id="271" r:id="rId15"/>
    <p:sldId id="305" r:id="rId16"/>
    <p:sldId id="306" r:id="rId17"/>
    <p:sldId id="298" r:id="rId18"/>
    <p:sldId id="296" r:id="rId19"/>
    <p:sldId id="299" r:id="rId20"/>
    <p:sldId id="294" r:id="rId21"/>
    <p:sldId id="304" r:id="rId22"/>
    <p:sldId id="300" r:id="rId23"/>
    <p:sldId id="307" r:id="rId24"/>
    <p:sldId id="311" r:id="rId25"/>
    <p:sldId id="279" r:id="rId26"/>
    <p:sldId id="280" r:id="rId27"/>
    <p:sldId id="290" r:id="rId28"/>
    <p:sldId id="291" r:id="rId29"/>
    <p:sldId id="287" r:id="rId30"/>
    <p:sldId id="286" r:id="rId31"/>
    <p:sldId id="313" r:id="rId32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A2810-8F1D-4CE2-BA9D-844F48B3D37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EF5F6-69F9-4E68-B536-B307FAA49FF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Randomized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(N=9,361)</a:t>
          </a:r>
          <a:endParaRPr lang="en-US" sz="2400" b="1" i="1" dirty="0">
            <a:solidFill>
              <a:schemeClr val="tx1"/>
            </a:solidFill>
          </a:endParaRPr>
        </a:p>
      </dgm:t>
    </dgm:pt>
    <dgm:pt modelId="{E47EDFF0-811F-4D97-9324-A23A9F64AC7A}" type="parTrans" cxnId="{0B66A061-FF09-467A-BB63-A9CF1DFF3655}">
      <dgm:prSet/>
      <dgm:spPr/>
      <dgm:t>
        <a:bodyPr/>
        <a:lstStyle/>
        <a:p>
          <a:endParaRPr lang="en-US"/>
        </a:p>
      </dgm:t>
    </dgm:pt>
    <dgm:pt modelId="{4150545F-6FBE-4581-A55D-5ECAA6F23B3F}" type="sibTrans" cxnId="{0B66A061-FF09-467A-BB63-A9CF1DFF3655}">
      <dgm:prSet/>
      <dgm:spPr/>
      <dgm:t>
        <a:bodyPr/>
        <a:lstStyle/>
        <a:p>
          <a:endParaRPr lang="en-US"/>
        </a:p>
      </dgm:t>
    </dgm:pt>
    <dgm:pt modelId="{24F007F7-F610-4824-A229-BF58D81981A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Screened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(N=14,692)</a:t>
          </a:r>
          <a:endParaRPr lang="en-US" sz="2400" b="1" i="1" dirty="0">
            <a:solidFill>
              <a:schemeClr val="tx1"/>
            </a:solidFill>
          </a:endParaRPr>
        </a:p>
      </dgm:t>
    </dgm:pt>
    <dgm:pt modelId="{F52A0CEA-2214-4549-9518-CF932E1F815C}" type="parTrans" cxnId="{0328AA28-8DC7-42EC-905C-CCF5725DA6BC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E1C0698-A52C-4B65-BD5E-561D4C43491C}" type="sibTrans" cxnId="{0328AA28-8DC7-42EC-905C-CCF5725DA6BC}">
      <dgm:prSet/>
      <dgm:spPr/>
      <dgm:t>
        <a:bodyPr/>
        <a:lstStyle/>
        <a:p>
          <a:endParaRPr lang="en-US"/>
        </a:p>
      </dgm:t>
    </dgm:pt>
    <dgm:pt modelId="{B0FD57AD-A16E-4458-AB80-D213387E0F4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Standard Treatment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(N=4,683)</a:t>
          </a:r>
          <a:endParaRPr lang="en-US" sz="2400" b="1" i="1" dirty="0">
            <a:solidFill>
              <a:schemeClr val="tx1"/>
            </a:solidFill>
          </a:endParaRPr>
        </a:p>
      </dgm:t>
    </dgm:pt>
    <dgm:pt modelId="{E0E652E5-DFA3-492C-A894-8FA85D1DB9A7}" type="parTrans" cxnId="{45F99451-BE4E-4CF8-9891-CE9B299A21FB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C5A1A44-EE61-4988-AAEF-76694C260453}" type="sibTrans" cxnId="{45F99451-BE4E-4CF8-9891-CE9B299A21FB}">
      <dgm:prSet/>
      <dgm:spPr/>
      <dgm:t>
        <a:bodyPr/>
        <a:lstStyle/>
        <a:p>
          <a:endParaRPr lang="en-US"/>
        </a:p>
      </dgm:t>
    </dgm:pt>
    <dgm:pt modelId="{6C7F0E87-3629-4607-BE41-B80B65CDC09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Intensive Treatment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(N=4,678)</a:t>
          </a:r>
          <a:endParaRPr lang="en-US" sz="2400" b="1" i="1" dirty="0">
            <a:solidFill>
              <a:schemeClr val="tx1"/>
            </a:solidFill>
          </a:endParaRPr>
        </a:p>
      </dgm:t>
    </dgm:pt>
    <dgm:pt modelId="{1E1459CF-8425-4223-B853-D3625E695577}" type="parTrans" cxnId="{5CBD35C5-C857-4315-9C5A-A287E290E2D7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2290C40-2D6E-4E0C-AC0C-977605AD7315}" type="sibTrans" cxnId="{5CBD35C5-C857-4315-9C5A-A287E290E2D7}">
      <dgm:prSet/>
      <dgm:spPr/>
      <dgm:t>
        <a:bodyPr/>
        <a:lstStyle/>
        <a:p>
          <a:endParaRPr lang="en-US"/>
        </a:p>
      </dgm:t>
    </dgm:pt>
    <dgm:pt modelId="{21FFC639-E75B-498B-A0F7-DB97D68ECA77}" type="pres">
      <dgm:prSet presAssocID="{D68A2810-8F1D-4CE2-BA9D-844F48B3D3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E2F8F5-1066-4930-A8AB-8D0A1809336E}" type="pres">
      <dgm:prSet presAssocID="{08DEF5F6-69F9-4E68-B536-B307FAA49FF1}" presName="singleCycle" presStyleCnt="0"/>
      <dgm:spPr/>
    </dgm:pt>
    <dgm:pt modelId="{9FB91A81-B7E9-4644-8371-A9C9305FEFA0}" type="pres">
      <dgm:prSet presAssocID="{08DEF5F6-69F9-4E68-B536-B307FAA49FF1}" presName="singleCenter" presStyleLbl="node1" presStyleIdx="0" presStyleCnt="4" custScaleX="146309" custScaleY="67255" custLinFactNeighborX="556" custLinFactNeighborY="-2003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1740767-2529-4C72-98C7-DCCAA3DB6CC7}" type="pres">
      <dgm:prSet presAssocID="{F52A0CEA-2214-4549-9518-CF932E1F815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20E7687-3230-475F-9D36-7BCFD5D66FB6}" type="pres">
      <dgm:prSet presAssocID="{24F007F7-F610-4824-A229-BF58D81981A5}" presName="text0" presStyleLbl="node1" presStyleIdx="1" presStyleCnt="4" custScaleX="219024" custRadScaleRad="99255" custRadScaleInc="2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D5B04-65FF-428B-B4F0-75E7E2A6F589}" type="pres">
      <dgm:prSet presAssocID="{E0E652E5-DFA3-492C-A894-8FA85D1DB9A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7D591E4-2FCE-44DF-875D-F34FFB81059F}" type="pres">
      <dgm:prSet presAssocID="{B0FD57AD-A16E-4458-AB80-D213387E0F4A}" presName="text0" presStyleLbl="node1" presStyleIdx="2" presStyleCnt="4" custScaleX="222287" custRadScaleRad="97606" custRadScaleInc="-29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2AE5-5A92-488B-9DC2-A9AAB2EEDB9A}" type="pres">
      <dgm:prSet presAssocID="{1E1459CF-8425-4223-B853-D3625E69557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36335CC-CF9D-48A5-BFBB-AC13997DE075}" type="pres">
      <dgm:prSet presAssocID="{6C7F0E87-3629-4607-BE41-B80B65CDC095}" presName="text0" presStyleLbl="node1" presStyleIdx="3" presStyleCnt="4" custScaleX="227068" custRadScaleRad="93016" custRadScaleInc="3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D35C5-C857-4315-9C5A-A287E290E2D7}" srcId="{08DEF5F6-69F9-4E68-B536-B307FAA49FF1}" destId="{6C7F0E87-3629-4607-BE41-B80B65CDC095}" srcOrd="2" destOrd="0" parTransId="{1E1459CF-8425-4223-B853-D3625E695577}" sibTransId="{72290C40-2D6E-4E0C-AC0C-977605AD7315}"/>
    <dgm:cxn modelId="{C16DB7A1-E414-4D1E-8E28-C26387A7C659}" type="presOf" srcId="{08DEF5F6-69F9-4E68-B536-B307FAA49FF1}" destId="{9FB91A81-B7E9-4644-8371-A9C9305FEFA0}" srcOrd="0" destOrd="0" presId="urn:microsoft.com/office/officeart/2008/layout/RadialCluster"/>
    <dgm:cxn modelId="{8B83BD58-CAAE-4CC8-8050-6F714D276466}" type="presOf" srcId="{6C7F0E87-3629-4607-BE41-B80B65CDC095}" destId="{C36335CC-CF9D-48A5-BFBB-AC13997DE075}" srcOrd="0" destOrd="0" presId="urn:microsoft.com/office/officeart/2008/layout/RadialCluster"/>
    <dgm:cxn modelId="{0B66A061-FF09-467A-BB63-A9CF1DFF3655}" srcId="{D68A2810-8F1D-4CE2-BA9D-844F48B3D37E}" destId="{08DEF5F6-69F9-4E68-B536-B307FAA49FF1}" srcOrd="0" destOrd="0" parTransId="{E47EDFF0-811F-4D97-9324-A23A9F64AC7A}" sibTransId="{4150545F-6FBE-4581-A55D-5ECAA6F23B3F}"/>
    <dgm:cxn modelId="{0F86CD36-8FD5-4E66-B149-A59B271049FF}" type="presOf" srcId="{24F007F7-F610-4824-A229-BF58D81981A5}" destId="{C20E7687-3230-475F-9D36-7BCFD5D66FB6}" srcOrd="0" destOrd="0" presId="urn:microsoft.com/office/officeart/2008/layout/RadialCluster"/>
    <dgm:cxn modelId="{BBA594E2-091F-4E1A-8F20-314BAD9131C9}" type="presOf" srcId="{1E1459CF-8425-4223-B853-D3625E695577}" destId="{37F52AE5-5A92-488B-9DC2-A9AAB2EEDB9A}" srcOrd="0" destOrd="0" presId="urn:microsoft.com/office/officeart/2008/layout/RadialCluster"/>
    <dgm:cxn modelId="{45F99451-BE4E-4CF8-9891-CE9B299A21FB}" srcId="{08DEF5F6-69F9-4E68-B536-B307FAA49FF1}" destId="{B0FD57AD-A16E-4458-AB80-D213387E0F4A}" srcOrd="1" destOrd="0" parTransId="{E0E652E5-DFA3-492C-A894-8FA85D1DB9A7}" sibTransId="{9C5A1A44-EE61-4988-AAEF-76694C260453}"/>
    <dgm:cxn modelId="{6C7D007C-AF40-41C5-8135-F5D142816396}" type="presOf" srcId="{B0FD57AD-A16E-4458-AB80-D213387E0F4A}" destId="{97D591E4-2FCE-44DF-875D-F34FFB81059F}" srcOrd="0" destOrd="0" presId="urn:microsoft.com/office/officeart/2008/layout/RadialCluster"/>
    <dgm:cxn modelId="{F60E997C-BC08-4CCC-9B44-ADAC9E1A2D9D}" type="presOf" srcId="{D68A2810-8F1D-4CE2-BA9D-844F48B3D37E}" destId="{21FFC639-E75B-498B-A0F7-DB97D68ECA77}" srcOrd="0" destOrd="0" presId="urn:microsoft.com/office/officeart/2008/layout/RadialCluster"/>
    <dgm:cxn modelId="{0328AA28-8DC7-42EC-905C-CCF5725DA6BC}" srcId="{08DEF5F6-69F9-4E68-B536-B307FAA49FF1}" destId="{24F007F7-F610-4824-A229-BF58D81981A5}" srcOrd="0" destOrd="0" parTransId="{F52A0CEA-2214-4549-9518-CF932E1F815C}" sibTransId="{8E1C0698-A52C-4B65-BD5E-561D4C43491C}"/>
    <dgm:cxn modelId="{A7975C7C-4209-44B4-84D6-4AC6651D7AE4}" type="presOf" srcId="{F52A0CEA-2214-4549-9518-CF932E1F815C}" destId="{A1740767-2529-4C72-98C7-DCCAA3DB6CC7}" srcOrd="0" destOrd="0" presId="urn:microsoft.com/office/officeart/2008/layout/RadialCluster"/>
    <dgm:cxn modelId="{30826763-722D-4667-9884-7F1997D8486D}" type="presOf" srcId="{E0E652E5-DFA3-492C-A894-8FA85D1DB9A7}" destId="{875D5B04-65FF-428B-B4F0-75E7E2A6F589}" srcOrd="0" destOrd="0" presId="urn:microsoft.com/office/officeart/2008/layout/RadialCluster"/>
    <dgm:cxn modelId="{08B2461D-BAF0-4A39-A46E-88AB15CFB0C6}" type="presParOf" srcId="{21FFC639-E75B-498B-A0F7-DB97D68ECA77}" destId="{0CE2F8F5-1066-4930-A8AB-8D0A1809336E}" srcOrd="0" destOrd="0" presId="urn:microsoft.com/office/officeart/2008/layout/RadialCluster"/>
    <dgm:cxn modelId="{1F99E88D-F8D6-427A-939A-BDF6D4218359}" type="presParOf" srcId="{0CE2F8F5-1066-4930-A8AB-8D0A1809336E}" destId="{9FB91A81-B7E9-4644-8371-A9C9305FEFA0}" srcOrd="0" destOrd="0" presId="urn:microsoft.com/office/officeart/2008/layout/RadialCluster"/>
    <dgm:cxn modelId="{49E885D8-E81E-4A78-BB5A-33471985708A}" type="presParOf" srcId="{0CE2F8F5-1066-4930-A8AB-8D0A1809336E}" destId="{A1740767-2529-4C72-98C7-DCCAA3DB6CC7}" srcOrd="1" destOrd="0" presId="urn:microsoft.com/office/officeart/2008/layout/RadialCluster"/>
    <dgm:cxn modelId="{A25E4210-AE36-42C1-AF2D-8F1399AB9B51}" type="presParOf" srcId="{0CE2F8F5-1066-4930-A8AB-8D0A1809336E}" destId="{C20E7687-3230-475F-9D36-7BCFD5D66FB6}" srcOrd="2" destOrd="0" presId="urn:microsoft.com/office/officeart/2008/layout/RadialCluster"/>
    <dgm:cxn modelId="{D6638D32-C573-4B62-A240-DCAA15086549}" type="presParOf" srcId="{0CE2F8F5-1066-4930-A8AB-8D0A1809336E}" destId="{875D5B04-65FF-428B-B4F0-75E7E2A6F589}" srcOrd="3" destOrd="0" presId="urn:microsoft.com/office/officeart/2008/layout/RadialCluster"/>
    <dgm:cxn modelId="{0E1DACA6-2D56-4929-8B7C-BEF150D09438}" type="presParOf" srcId="{0CE2F8F5-1066-4930-A8AB-8D0A1809336E}" destId="{97D591E4-2FCE-44DF-875D-F34FFB81059F}" srcOrd="4" destOrd="0" presId="urn:microsoft.com/office/officeart/2008/layout/RadialCluster"/>
    <dgm:cxn modelId="{DF479049-B07B-45F6-81BE-73733757F597}" type="presParOf" srcId="{0CE2F8F5-1066-4930-A8AB-8D0A1809336E}" destId="{37F52AE5-5A92-488B-9DC2-A9AAB2EEDB9A}" srcOrd="5" destOrd="0" presId="urn:microsoft.com/office/officeart/2008/layout/RadialCluster"/>
    <dgm:cxn modelId="{93F9A28D-5892-4146-B4F1-732DE7DB4BFA}" type="presParOf" srcId="{0CE2F8F5-1066-4930-A8AB-8D0A1809336E}" destId="{C36335CC-CF9D-48A5-BFBB-AC13997DE07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1A81-B7E9-4644-8371-A9C9305FEFA0}">
      <dsp:nvSpPr>
        <dsp:cNvPr id="0" name=""/>
        <dsp:cNvSpPr/>
      </dsp:nvSpPr>
      <dsp:spPr>
        <a:xfrm>
          <a:off x="2915592" y="1786086"/>
          <a:ext cx="2378399" cy="1093297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Randomized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(N=9,361)</a:t>
          </a:r>
          <a:endParaRPr lang="en-US" sz="2400" b="1" i="1" kern="1200" dirty="0">
            <a:solidFill>
              <a:schemeClr val="tx1"/>
            </a:solidFill>
          </a:endParaRPr>
        </a:p>
      </dsp:txBody>
      <dsp:txXfrm>
        <a:off x="2968962" y="1839456"/>
        <a:ext cx="2271659" cy="986557"/>
      </dsp:txXfrm>
    </dsp:sp>
    <dsp:sp modelId="{A1740767-2529-4C72-98C7-DCCAA3DB6CC7}">
      <dsp:nvSpPr>
        <dsp:cNvPr id="0" name=""/>
        <dsp:cNvSpPr/>
      </dsp:nvSpPr>
      <dsp:spPr>
        <a:xfrm rot="16267162">
          <a:off x="3926122" y="1593000"/>
          <a:ext cx="3862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246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E7687-3230-475F-9D36-7BCFD5D66FB6}">
      <dsp:nvSpPr>
        <dsp:cNvPr id="0" name=""/>
        <dsp:cNvSpPr/>
      </dsp:nvSpPr>
      <dsp:spPr>
        <a:xfrm>
          <a:off x="2940907" y="310762"/>
          <a:ext cx="2385504" cy="108915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Screened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(N=14,692)</a:t>
          </a:r>
          <a:endParaRPr lang="en-US" sz="2400" b="1" i="1" kern="1200" dirty="0">
            <a:solidFill>
              <a:schemeClr val="tx1"/>
            </a:solidFill>
          </a:endParaRPr>
        </a:p>
      </dsp:txBody>
      <dsp:txXfrm>
        <a:off x="2994075" y="363930"/>
        <a:ext cx="2279168" cy="982816"/>
      </dsp:txXfrm>
    </dsp:sp>
    <dsp:sp modelId="{875D5B04-65FF-428B-B4F0-75E7E2A6F589}">
      <dsp:nvSpPr>
        <dsp:cNvPr id="0" name=""/>
        <dsp:cNvSpPr/>
      </dsp:nvSpPr>
      <dsp:spPr>
        <a:xfrm rot="1957645">
          <a:off x="4897565" y="3088134"/>
          <a:ext cx="774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4335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591E4-2FCE-44DF-875D-F34FFB81059F}">
      <dsp:nvSpPr>
        <dsp:cNvPr id="0" name=""/>
        <dsp:cNvSpPr/>
      </dsp:nvSpPr>
      <dsp:spPr>
        <a:xfrm>
          <a:off x="5250915" y="3296885"/>
          <a:ext cx="2421043" cy="108915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Standard Treatment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(N=4,683)</a:t>
          </a:r>
          <a:endParaRPr lang="en-US" sz="2400" b="1" i="1" kern="1200" dirty="0">
            <a:solidFill>
              <a:schemeClr val="tx1"/>
            </a:solidFill>
          </a:endParaRPr>
        </a:p>
      </dsp:txBody>
      <dsp:txXfrm>
        <a:off x="5304083" y="3350053"/>
        <a:ext cx="2314707" cy="982816"/>
      </dsp:txXfrm>
    </dsp:sp>
    <dsp:sp modelId="{37F52AE5-5A92-488B-9DC2-A9AAB2EEDB9A}">
      <dsp:nvSpPr>
        <dsp:cNvPr id="0" name=""/>
        <dsp:cNvSpPr/>
      </dsp:nvSpPr>
      <dsp:spPr>
        <a:xfrm rot="8858457">
          <a:off x="2605583" y="3064047"/>
          <a:ext cx="690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0043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335CC-CF9D-48A5-BFBB-AC13997DE075}">
      <dsp:nvSpPr>
        <dsp:cNvPr id="0" name=""/>
        <dsp:cNvSpPr/>
      </dsp:nvSpPr>
      <dsp:spPr>
        <a:xfrm>
          <a:off x="563132" y="3248711"/>
          <a:ext cx="2473115" cy="108915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Intensive Treatment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</a:rPr>
            <a:t>(N=4,678)</a:t>
          </a:r>
          <a:endParaRPr lang="en-US" sz="2400" b="1" i="1" kern="1200" dirty="0">
            <a:solidFill>
              <a:schemeClr val="tx1"/>
            </a:solidFill>
          </a:endParaRPr>
        </a:p>
      </dsp:txBody>
      <dsp:txXfrm>
        <a:off x="616300" y="3301879"/>
        <a:ext cx="2366779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09230-C03A-40B4-B6CB-4A3FEECF859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B41DC-3DD0-42B0-AF41-3FF5D2C9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0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6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7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3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7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69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6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0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9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26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58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6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0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0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3183-C73B-429E-A536-E37D2E718B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1" y="1476376"/>
            <a:ext cx="11468100" cy="2387600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Systolic Blood Pressure Intervention Trial (SPRINT)</a:t>
            </a:r>
            <a:b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Principal Results</a:t>
            </a:r>
            <a: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4000" b="1" i="1" dirty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4" y="4278313"/>
            <a:ext cx="11344275" cy="16557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Paul K. Whelton, MB, MD, MSc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Chair, SPRINT Steering Committee 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Tulane University School of Public Health and Tropical Medicine, and School of Medicine</a:t>
            </a:r>
          </a:p>
          <a:p>
            <a:pPr algn="l"/>
            <a:r>
              <a:rPr lang="en-US" sz="20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			         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the SPRINT Research Group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596"/>
            <a:ext cx="1115389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210" y="-20638"/>
            <a:ext cx="10140290" cy="132556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Pre-specified Subgroups of Special Interest</a:t>
            </a:r>
            <a:endParaRPr lang="en-US" sz="40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25" y="1333500"/>
            <a:ext cx="9591675" cy="554355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Age (&lt;75 vs. ≥75 years)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Gender (Men vs. Women)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Race/ethnicity (African-American vs. Non African-American)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CKD (</a:t>
            </a:r>
            <a:r>
              <a:rPr lang="en-US" altLang="en-US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&lt;60 vs. ≥60 mL/min/1.73m</a:t>
            </a:r>
            <a:r>
              <a:rPr lang="en-US" altLang="en-US" b="1" i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CVD (CVD vs. no prior CVD)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Level of BP (Baseline SBP </a:t>
            </a:r>
            <a:r>
              <a:rPr lang="en-US" altLang="en-US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tertiles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: ≤132, 133 to 144, ≥145 mm Hg)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109351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222251"/>
            <a:ext cx="11010900" cy="7302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Primary Outcome and Primary Hypothesis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241" y="1114426"/>
            <a:ext cx="7558089" cy="5324475"/>
          </a:xfrm>
        </p:spPr>
        <p:txBody>
          <a:bodyPr>
            <a:normAutofit/>
          </a:bodyPr>
          <a:lstStyle/>
          <a:p>
            <a:r>
              <a:rPr lang="en-US" altLang="en-US" sz="3200" b="1" i="1" u="sng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Primary outcome</a:t>
            </a:r>
          </a:p>
          <a:p>
            <a:pPr lvl="1"/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CVD composite: first occurrence of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Myocardial infarction (MI)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Acute coronary syndrome (non-MI ACS)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Stroke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Acute decompensated heart failure (HF)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Cardiovascular disease death</a:t>
            </a:r>
          </a:p>
          <a:p>
            <a:pPr lvl="1">
              <a:spcBef>
                <a:spcPct val="0"/>
              </a:spcBef>
            </a:pPr>
            <a:endParaRPr lang="en-US" altLang="en-US" sz="2800" b="1" i="1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</a:pPr>
            <a:endParaRPr lang="en-US" altLang="en-US" sz="2800" b="1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200" b="1" i="1" u="sng" dirty="0" smtClean="0">
                <a:solidFill>
                  <a:schemeClr val="bg1"/>
                </a:solidFill>
              </a:rPr>
              <a:t>Primary hypothesis</a:t>
            </a:r>
            <a:r>
              <a:rPr lang="en-US" altLang="en-US" sz="3200" b="1" i="1" dirty="0" smtClean="0">
                <a:solidFill>
                  <a:schemeClr val="bg1"/>
                </a:solidFill>
              </a:rPr>
              <a:t>*</a:t>
            </a:r>
          </a:p>
          <a:p>
            <a:pPr lvl="2">
              <a:spcBef>
                <a:spcPct val="0"/>
              </a:spcBef>
            </a:pPr>
            <a:r>
              <a:rPr lang="en-US" altLang="en-US" sz="2400" b="1" i="1" dirty="0" smtClean="0">
                <a:solidFill>
                  <a:schemeClr val="bg1"/>
                </a:solidFill>
              </a:rPr>
              <a:t>CVD composite event rate lower in intensive compared to standard treatment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   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645" y="6180892"/>
            <a:ext cx="99549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*Estimated power of 88.7% to detect a 20% difference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- based on recruitment of 9,250 participants, 4-6 years of follow-up and loss to follow-up of 2%/year.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348"/>
            <a:ext cx="1133475" cy="4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74" y="0"/>
            <a:ext cx="9845748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Additional Outcomes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6" y="1114388"/>
            <a:ext cx="11984124" cy="5743612"/>
          </a:xfrm>
        </p:spPr>
        <p:txBody>
          <a:bodyPr>
            <a:normAutofit/>
          </a:bodyPr>
          <a:lstStyle/>
          <a:p>
            <a:r>
              <a:rPr lang="en-US" altLang="en-US" sz="26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All-cause mortality</a:t>
            </a:r>
          </a:p>
          <a:p>
            <a:endParaRPr lang="en-US" altLang="en-US" sz="2600" b="1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6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Primary outcome + all-cause mortality</a:t>
            </a:r>
          </a:p>
          <a:p>
            <a:pPr lvl="1"/>
            <a:endParaRPr lang="en-US" altLang="en-US" sz="2200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6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Renal</a:t>
            </a:r>
          </a:p>
          <a:p>
            <a:pPr lvl="1"/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Main secondary outcome:</a:t>
            </a:r>
          </a:p>
          <a:p>
            <a:pPr lvl="2"/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with CKD at baseline: incidence of decline in </a:t>
            </a:r>
            <a:r>
              <a:rPr lang="en-US" altLang="en-US" sz="2200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≥50% or ESRD   </a:t>
            </a:r>
          </a:p>
          <a:p>
            <a:pPr lvl="1"/>
            <a:endParaRPr lang="en-US" altLang="en-US" sz="2200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Additional secondary outcomes:</a:t>
            </a:r>
          </a:p>
          <a:p>
            <a:pPr lvl="2"/>
            <a:r>
              <a:rPr lang="en-US" altLang="en-US" sz="22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without CKD at 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baseline: incidence of decline in </a:t>
            </a:r>
            <a:r>
              <a:rPr lang="en-US" altLang="en-US" sz="2200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≥30% </a:t>
            </a:r>
            <a:r>
              <a:rPr lang="en-US" altLang="en-US" sz="1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to </a:t>
            </a:r>
            <a:r>
              <a:rPr lang="en-US" altLang="en-US" sz="1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&lt;60 </a:t>
            </a:r>
            <a:r>
              <a:rPr lang="en-US" altLang="en-US" sz="1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mL/min/1.73m</a:t>
            </a:r>
            <a:r>
              <a:rPr lang="en-US" altLang="en-US" sz="1800" b="1" i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1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1371600" lvl="3" indent="0">
              <a:buNone/>
            </a:pPr>
            <a:endParaRPr lang="en-US" altLang="en-US" sz="2200" b="1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with or without CKD at baseline: Incidence </a:t>
            </a:r>
            <a:r>
              <a:rPr lang="en-US" altLang="en-US" sz="22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of 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albuminuria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5216" y="5334000"/>
            <a:ext cx="2080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Doubling of urinary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albumin/creatinine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(&lt;10 to &gt;10 mg/g)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704613" y="5410200"/>
            <a:ext cx="153587" cy="809030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975" cy="4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1" y="153503"/>
            <a:ext cx="10487024" cy="6731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Follow-up Assessment of Selected Measures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919" y="-625553"/>
            <a:ext cx="1194435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CVD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Pre-specified diagnostic criteria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Ascertainment method identical in both treatment arms 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Structured interview </a:t>
            </a:r>
            <a:r>
              <a:rPr lang="en-US" sz="2400" b="1" i="1" dirty="0" smtClean="0">
                <a:solidFill>
                  <a:schemeClr val="bg1"/>
                </a:solidFill>
              </a:rPr>
              <a:t>every </a:t>
            </a:r>
            <a:r>
              <a:rPr lang="en-US" sz="2400" b="1" i="1" dirty="0">
                <a:solidFill>
                  <a:schemeClr val="bg1"/>
                </a:solidFill>
              </a:rPr>
              <a:t>3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Possible </a:t>
            </a:r>
            <a:r>
              <a:rPr lang="en-US" sz="2400" b="1" i="1" dirty="0">
                <a:solidFill>
                  <a:schemeClr val="bg1"/>
                </a:solidFill>
              </a:rPr>
              <a:t>events adjudicated by a panel of experts, blinded to treatment </a:t>
            </a:r>
            <a:r>
              <a:rPr lang="en-US" sz="2400" b="1" i="1" dirty="0" smtClean="0">
                <a:solidFill>
                  <a:schemeClr val="bg1"/>
                </a:solidFill>
              </a:rPr>
              <a:t>assignment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Fatal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Structured approach to collection of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Cause of death adjudicated by the panel of experts, blinded to treatment assignment  </a:t>
            </a:r>
          </a:p>
          <a:p>
            <a:pPr lvl="1"/>
            <a:endParaRPr lang="en-US" sz="28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Safety </a:t>
            </a:r>
            <a:r>
              <a:rPr lang="en-US" sz="2800" b="1" i="1" dirty="0" smtClean="0">
                <a:solidFill>
                  <a:schemeClr val="bg1"/>
                </a:solidFill>
              </a:rPr>
              <a:t>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Could be reported at any SPRINT visit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Observers aware of treatment assignment 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Labs: blood chemistries and urine albumin/creatinine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  <a:p>
            <a:pPr lvl="1"/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399" cy="4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50" y="412973"/>
            <a:ext cx="5410200" cy="6731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BP Intervention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54" y="1528827"/>
            <a:ext cx="11658822" cy="5528983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BP monitored monthly for 3 months and every 3 months thereafter </a:t>
            </a:r>
            <a:r>
              <a:rPr lang="en-US" b="1" i="1" dirty="0" smtClean="0">
                <a:solidFill>
                  <a:schemeClr val="bg1"/>
                </a:solidFill>
              </a:rPr>
              <a:t>(additional </a:t>
            </a:r>
            <a:r>
              <a:rPr lang="en-US" b="1" i="1" dirty="0">
                <a:solidFill>
                  <a:schemeClr val="bg1"/>
                </a:solidFill>
              </a:rPr>
              <a:t>visits could be </a:t>
            </a:r>
            <a:r>
              <a:rPr lang="en-US" b="1" i="1" dirty="0" smtClean="0">
                <a:solidFill>
                  <a:schemeClr val="bg1"/>
                </a:solidFill>
              </a:rPr>
              <a:t>scheduled)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Antihypertensive medication titration decisions based on mean </a:t>
            </a:r>
            <a:r>
              <a:rPr lang="en-US" b="1" i="1" dirty="0" smtClean="0">
                <a:solidFill>
                  <a:schemeClr val="bg1"/>
                </a:solidFill>
              </a:rPr>
              <a:t>BP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i="1" dirty="0">
                <a:solidFill>
                  <a:schemeClr val="bg1"/>
                </a:solidFill>
              </a:rPr>
              <a:t>(3 readings at each visit), using a structured </a:t>
            </a:r>
            <a:r>
              <a:rPr lang="en-US" b="1" i="1" dirty="0" smtClean="0">
                <a:solidFill>
                  <a:schemeClr val="bg1"/>
                </a:solidFill>
              </a:rPr>
              <a:t>stepped-care approach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Agents from all major antihypertensive drug classes available free of charge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Periodic assessment for orthostatic hypotension and related symptoms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73"/>
            <a:ext cx="990600" cy="4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23" y="119639"/>
            <a:ext cx="54864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824" y="119639"/>
            <a:ext cx="20597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SPRINT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Algorithm</a:t>
            </a:r>
          </a:p>
          <a:p>
            <a:endParaRPr lang="en-US" sz="3200" b="1" i="1" dirty="0">
              <a:solidFill>
                <a:srgbClr val="FFFF00"/>
              </a:solidFill>
            </a:endParaRP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Intensive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54" y="2047285"/>
            <a:ext cx="2059795" cy="118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824" y="119639"/>
            <a:ext cx="21339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SPRINT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Algorithm</a:t>
            </a:r>
          </a:p>
          <a:p>
            <a:endParaRPr lang="en-US" sz="3200" b="1" i="1" dirty="0">
              <a:solidFill>
                <a:srgbClr val="FFFF00"/>
              </a:solidFill>
            </a:endParaRP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Standard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54" y="2047285"/>
            <a:ext cx="2059795" cy="118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22" y="0"/>
            <a:ext cx="5420691" cy="68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6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1" y="10633"/>
            <a:ext cx="88750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5525" y="219074"/>
            <a:ext cx="6815007" cy="76944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Systolic BP During Follow-up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173" y="187278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  Mean SBP</a:t>
            </a:r>
          </a:p>
          <a:p>
            <a:r>
              <a:rPr lang="en-US" b="1" i="1" dirty="0" smtClean="0"/>
              <a:t>136.2 mm Hg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62766" y="3286895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  Mean SBP</a:t>
            </a:r>
          </a:p>
          <a:p>
            <a:r>
              <a:rPr lang="en-US" b="1" i="1" dirty="0" smtClean="0"/>
              <a:t>121.4 mm Hg</a:t>
            </a:r>
            <a:endParaRPr lang="en-US" b="1" i="1" dirty="0"/>
          </a:p>
        </p:txBody>
      </p:sp>
      <p:sp>
        <p:nvSpPr>
          <p:cNvPr id="8" name="Right Brace 7"/>
          <p:cNvSpPr/>
          <p:nvPr/>
        </p:nvSpPr>
        <p:spPr>
          <a:xfrm>
            <a:off x="9601199" y="5286375"/>
            <a:ext cx="238126" cy="21907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10" name="Right Brace 9"/>
          <p:cNvSpPr/>
          <p:nvPr/>
        </p:nvSpPr>
        <p:spPr>
          <a:xfrm>
            <a:off x="9601200" y="6105525"/>
            <a:ext cx="95250" cy="23812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448425"/>
            <a:ext cx="940426" cy="409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0990" y="0"/>
            <a:ext cx="16610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99547" y="1504950"/>
            <a:ext cx="2377849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Average SBP</a:t>
            </a:r>
          </a:p>
          <a:p>
            <a:r>
              <a:rPr lang="en-US" b="1" i="1" dirty="0" smtClean="0"/>
              <a:t>     </a:t>
            </a:r>
            <a:r>
              <a:rPr lang="en-US" sz="1400" b="1" i="1" u="sng" dirty="0" smtClean="0"/>
              <a:t>(During Follow-up)</a:t>
            </a:r>
          </a:p>
          <a:p>
            <a:endParaRPr lang="en-US" sz="1400" b="1" i="1" dirty="0"/>
          </a:p>
          <a:p>
            <a:endParaRPr lang="en-US" sz="1400" b="1" i="1" dirty="0" smtClean="0"/>
          </a:p>
          <a:p>
            <a:r>
              <a:rPr lang="en-US" sz="1700" b="1" i="1" dirty="0" smtClean="0"/>
              <a:t>Standard: 134.6 mm Hg</a:t>
            </a:r>
          </a:p>
          <a:p>
            <a:endParaRPr lang="en-US" sz="1700" b="1" i="1" dirty="0"/>
          </a:p>
          <a:p>
            <a:endParaRPr lang="en-US" sz="1700" b="1" i="1" dirty="0" smtClean="0"/>
          </a:p>
          <a:p>
            <a:endParaRPr lang="en-US" sz="1700" b="1" i="1" dirty="0"/>
          </a:p>
          <a:p>
            <a:endParaRPr lang="en-US" sz="1700" b="1" i="1" dirty="0" smtClean="0"/>
          </a:p>
          <a:p>
            <a:r>
              <a:rPr lang="en-US" sz="1700" b="1" i="1" dirty="0" smtClean="0"/>
              <a:t>Intensive: 121.5 mm Hg</a:t>
            </a:r>
            <a:endParaRPr lang="en-US" sz="17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839325" y="4914900"/>
            <a:ext cx="20265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Average number of</a:t>
            </a:r>
          </a:p>
          <a:p>
            <a:r>
              <a:rPr lang="en-US" b="1" i="1" dirty="0" smtClean="0"/>
              <a:t>antihypertensive</a:t>
            </a:r>
          </a:p>
          <a:p>
            <a:r>
              <a:rPr lang="en-US" b="1" i="1" dirty="0" smtClean="0"/>
              <a:t>medications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5500" y="5915025"/>
            <a:ext cx="13319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Number of</a:t>
            </a:r>
          </a:p>
          <a:p>
            <a:r>
              <a:rPr lang="en-US" b="1" i="1" dirty="0" smtClean="0"/>
              <a:t>participants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9839325" y="1504950"/>
            <a:ext cx="2228850" cy="2646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80356" y="4980980"/>
            <a:ext cx="2184257" cy="819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70972" y="5915025"/>
            <a:ext cx="124785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8221" y="2127967"/>
            <a:ext cx="15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Standard</a:t>
            </a:r>
            <a:endParaRPr lang="en-US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5626" y="3562867"/>
            <a:ext cx="152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Intensive</a:t>
            </a:r>
            <a:endParaRPr lang="en-US" sz="28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708808" y="1318661"/>
            <a:ext cx="1289786" cy="64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09875" y="5286375"/>
            <a:ext cx="24765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87837" y="1460919"/>
            <a:ext cx="96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Year </a:t>
            </a:r>
            <a:r>
              <a:rPr lang="en-US" sz="2400" b="1" i="1" u="sng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4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126" y="639579"/>
            <a:ext cx="10610850" cy="7683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Decision to Stop BP Intervention</a:t>
            </a:r>
            <a:endParaRPr lang="en-US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778000"/>
            <a:ext cx="11591925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On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itchFamily="34" charset="-128"/>
              </a:rPr>
              <a:t>August 20</a:t>
            </a:r>
            <a:r>
              <a:rPr lang="en-US" altLang="en-US" sz="2400" b="1" i="1" baseline="30000" dirty="0">
                <a:solidFill>
                  <a:schemeClr val="bg1"/>
                </a:solidFill>
                <a:ea typeface="ＭＳ Ｐゴシック" pitchFamily="34" charset="-128"/>
              </a:rPr>
              <a:t>th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2015, NHLBI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itchFamily="34" charset="-128"/>
              </a:rPr>
              <a:t>Director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accepted DSMB recommendation to inform SPRINT investigators and participants of CVD results</a:t>
            </a:r>
            <a:endParaRPr lang="en-US" altLang="en-US" sz="2400" b="1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2400" b="1" i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Concurrently, decision made to stop BP intervention</a:t>
            </a:r>
          </a:p>
          <a:p>
            <a:pPr>
              <a:buFont typeface="Arial" charset="0"/>
              <a:buChar char="•"/>
              <a:defRPr/>
            </a:pPr>
            <a:endParaRPr lang="en-US" sz="2400" b="1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This presentation based on adjudicated events that occurred through August 20</a:t>
            </a:r>
            <a:r>
              <a:rPr lang="en-US" sz="2400" b="1" i="1" baseline="30000" dirty="0" smtClean="0">
                <a:solidFill>
                  <a:schemeClr val="bg1"/>
                </a:solidFill>
                <a:ea typeface="ＭＳ Ｐゴシック" pitchFamily="34" charset="-128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, 2015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</a:rPr>
              <a:t>Median follow-up = 3.26 years</a:t>
            </a:r>
          </a:p>
          <a:p>
            <a:pPr lvl="1">
              <a:buFont typeface="Arial" charset="0"/>
              <a:buChar char="•"/>
              <a:defRPr/>
            </a:pPr>
            <a:endParaRPr lang="en-US" sz="2400" b="1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Data for some secondary non-CVD outcomes (e.g. dementia and cognitive impairment) being collected at final close-out visit and this process will be completed in 2016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"/>
            <a:ext cx="1076325" cy="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006037" cy="43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598" y="5842625"/>
            <a:ext cx="133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Number of</a:t>
            </a:r>
          </a:p>
          <a:p>
            <a:r>
              <a:rPr lang="en-US" b="1" i="1" dirty="0" smtClean="0"/>
              <a:t>Participants</a:t>
            </a:r>
            <a:endParaRPr lang="en-US" b="1" i="1" dirty="0"/>
          </a:p>
        </p:txBody>
      </p:sp>
      <p:sp>
        <p:nvSpPr>
          <p:cNvPr id="12" name="Right Brace 11"/>
          <p:cNvSpPr/>
          <p:nvPr/>
        </p:nvSpPr>
        <p:spPr>
          <a:xfrm>
            <a:off x="7921594" y="6032851"/>
            <a:ext cx="154004" cy="262074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77" y="-1"/>
            <a:ext cx="887506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8534" y="1161734"/>
            <a:ext cx="5440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Hazard Ratio = 0.75 (95% CI: 0.64 to 0.89)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58372" y="2020885"/>
            <a:ext cx="15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Standard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7517" y="3175282"/>
            <a:ext cx="15279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Intensive</a:t>
            </a:r>
          </a:p>
          <a:p>
            <a:r>
              <a:rPr lang="en-US" b="1" i="1" dirty="0" smtClean="0"/>
              <a:t>  (243 events)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6602" y="4592613"/>
            <a:ext cx="4504204" cy="8771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i="1" dirty="0" smtClean="0"/>
              <a:t>      </a:t>
            </a:r>
            <a:r>
              <a:rPr lang="en-US" sz="1700" b="1" i="1" u="sng" dirty="0" smtClean="0"/>
              <a:t>During Trial (median follow-up = 3.26 years)</a:t>
            </a:r>
          </a:p>
          <a:p>
            <a:r>
              <a:rPr lang="en-US" sz="1700" b="1" i="1" dirty="0" smtClean="0"/>
              <a:t>                 Number Needed to Treat (NNT)</a:t>
            </a:r>
          </a:p>
          <a:p>
            <a:r>
              <a:rPr lang="en-US" sz="1700" b="1" i="1" dirty="0" smtClean="0"/>
              <a:t>               to prevent a primary outcome = 61</a:t>
            </a:r>
            <a:endParaRPr lang="en-US" sz="17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7" y="0"/>
            <a:ext cx="8875060" cy="10308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		  SPRINT </a:t>
            </a:r>
            <a:r>
              <a:rPr lang="en-US" sz="3600" b="1" i="1" dirty="0">
                <a:solidFill>
                  <a:srgbClr val="FFFF00"/>
                </a:solidFill>
                <a:latin typeface="+mn-lt"/>
              </a:rPr>
              <a:t>Primary </a:t>
            </a:r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Outcome</a:t>
            </a:r>
            <a:br>
              <a:rPr lang="en-US" sz="36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    		         </a:t>
            </a:r>
            <a:r>
              <a:rPr lang="en-US" sz="3200" b="1" i="1" dirty="0" smtClean="0">
                <a:solidFill>
                  <a:srgbClr val="FFFF00"/>
                </a:solidFill>
                <a:latin typeface="+mn-lt"/>
              </a:rPr>
              <a:t>Cumulative Hazard</a:t>
            </a:r>
            <a:endParaRPr lang="en-US" sz="32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1154" y="2439423"/>
            <a:ext cx="135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(319 events)</a:t>
            </a:r>
          </a:p>
        </p:txBody>
      </p:sp>
    </p:spTree>
    <p:extLst>
      <p:ext uri="{BB962C8B-B14F-4D97-AF65-F5344CB8AC3E}">
        <p14:creationId xmlns:p14="http://schemas.microsoft.com/office/powerpoint/2010/main" val="149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0393" y="1517741"/>
            <a:ext cx="118548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  <a:ea typeface="ＭＳ Ｐゴシック" pitchFamily="34" charset="-128"/>
              </a:rPr>
              <a:t>Observational studies identify strong association between BP and risk of CVD, with no evidence of threshold for the relationship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High BP very common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High SBP leading risk factor for mortality and disability-adjusted life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Worldwide, &gt;1 billion adults have hypertension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Clinical trials demonstrate antihypertensive drug therapy reduces risk of CVD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However, optimal target for SBP lowering uncertain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bg1"/>
              </a:solidFill>
            </a:endParaRPr>
          </a:p>
          <a:p>
            <a:endParaRPr lang="en-US" sz="2800" b="1" i="1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9624" y="432909"/>
            <a:ext cx="297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Background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" y="6360355"/>
            <a:ext cx="1142644" cy="4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881" y="174625"/>
            <a:ext cx="9963150" cy="1325563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SPRINT Primary Outcome and its Components</a:t>
            </a:r>
            <a:br>
              <a:rPr lang="en-US" sz="40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+mn-lt"/>
              </a:rPr>
              <a:t>                   Event 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Rates and Hazard Ratios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95786"/>
              </p:ext>
            </p:extLst>
          </p:nvPr>
        </p:nvGraphicFramePr>
        <p:xfrm>
          <a:off x="0" y="1571625"/>
          <a:ext cx="121920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525"/>
                <a:gridCol w="1438275"/>
                <a:gridCol w="1457325"/>
                <a:gridCol w="1457325"/>
                <a:gridCol w="1457325"/>
                <a:gridCol w="2232844"/>
                <a:gridCol w="1091381"/>
              </a:tblGrid>
              <a:tr h="666687"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1" i="1" dirty="0" smtClean="0"/>
                        <a:t>Intensive</a:t>
                      </a:r>
                      <a:endParaRPr lang="en-US" sz="2400" b="1" i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i="1" dirty="0" smtClean="0"/>
                        <a:t>Standard</a:t>
                      </a:r>
                      <a:endParaRPr lang="en-US" sz="2400" b="1" i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7200"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No. of Events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Rate, %/year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No. of Events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Rate, %/year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HR (95% CI)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 value</a:t>
                      </a:r>
                      <a:endParaRPr lang="en-US" b="1" i="1" dirty="0"/>
                    </a:p>
                  </a:txBody>
                  <a:tcPr/>
                </a:tc>
              </a:tr>
              <a:tr h="677460"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Primary Outcome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243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1.65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319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2.19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0.75 (0.64, 0.89)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&lt;0.001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All MI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97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0.65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116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0.78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0.83 (0.64, 1.09)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0.19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Non-MI ACS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40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0.27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40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0.27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1.00</a:t>
                      </a:r>
                      <a:r>
                        <a:rPr lang="en-US" sz="2400" b="1" i="1" baseline="0" dirty="0" smtClean="0"/>
                        <a:t> (0.64, 1.55)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0.99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All Stroke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62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0.41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70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0.89 (0.63, 1.25)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0.50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All HF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62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0.41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100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0.67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0.62 (0.45, 0.84)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0.002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CVD Death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37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0.25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65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0.43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0.57 (0.38, 0.85)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0.005</a:t>
                      </a:r>
                      <a:endParaRPr lang="en-US" sz="2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2"/>
            <a:ext cx="1117988" cy="4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7477"/>
            <a:ext cx="896681" cy="390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187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3000" b="1" i="1" dirty="0" smtClean="0">
                <a:solidFill>
                  <a:srgbClr val="FFFF00"/>
                </a:solidFill>
                <a:latin typeface="+mn-lt"/>
              </a:rPr>
              <a:t>Primary Outcome Experience in the Six Pre-specified Subgroups of Interest</a:t>
            </a:r>
            <a:endParaRPr lang="en-US" sz="3000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3" y="490920"/>
            <a:ext cx="9522361" cy="6775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2202" y="5876759"/>
            <a:ext cx="2853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*Treatment by subgroup interaction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8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41393" y="3106111"/>
            <a:ext cx="692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Adapt from Figure </a:t>
            </a:r>
            <a:r>
              <a:rPr lang="en-US" sz="2400" b="1" i="1" dirty="0" smtClean="0">
                <a:solidFill>
                  <a:schemeClr val="bg1"/>
                </a:solidFill>
              </a:rPr>
              <a:t>2B </a:t>
            </a:r>
            <a:r>
              <a:rPr lang="en-US" sz="2400" b="1" i="1" dirty="0">
                <a:solidFill>
                  <a:schemeClr val="bg1"/>
                </a:solidFill>
              </a:rPr>
              <a:t>in the N </a:t>
            </a:r>
            <a:r>
              <a:rPr lang="en-US" sz="2400" b="1" i="1" dirty="0" err="1">
                <a:solidFill>
                  <a:schemeClr val="bg1"/>
                </a:solidFill>
              </a:rPr>
              <a:t>Engl</a:t>
            </a:r>
            <a:r>
              <a:rPr lang="en-US" sz="2400" b="1" i="1" dirty="0">
                <a:solidFill>
                  <a:schemeClr val="bg1"/>
                </a:solidFill>
              </a:rPr>
              <a:t> J Med manuscript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6158" y="5082363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Include NNT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8" y="9525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8" y="0"/>
            <a:ext cx="8875059" cy="99531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		       All-cause Mortality</a:t>
            </a:r>
            <a:br>
              <a:rPr lang="en-US" sz="36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                          </a:t>
            </a:r>
            <a:r>
              <a:rPr lang="en-US" sz="3200" b="1" i="1" dirty="0" smtClean="0">
                <a:solidFill>
                  <a:srgbClr val="FFFF00"/>
                </a:solidFill>
                <a:latin typeface="+mn-lt"/>
              </a:rPr>
              <a:t>Cumulative 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Hazard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8050" y="1114425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Hazard Ratio = 0.73 (95% CI: 0.60 to 0.90)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41393" y="1971675"/>
            <a:ext cx="1397232" cy="666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8325" y="4714490"/>
            <a:ext cx="4048126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i="1" u="sng" dirty="0" smtClean="0"/>
              <a:t>During Trial </a:t>
            </a:r>
            <a:r>
              <a:rPr lang="en-US" sz="1600" b="1" i="1" u="sng" dirty="0" smtClean="0"/>
              <a:t>(median follow-up = 3.26 years)</a:t>
            </a:r>
          </a:p>
          <a:p>
            <a:r>
              <a:rPr lang="en-US" sz="1700" b="1" i="1" dirty="0" smtClean="0"/>
              <a:t>        Number </a:t>
            </a:r>
            <a:r>
              <a:rPr lang="en-US" sz="1700" b="1" i="1" dirty="0"/>
              <a:t>Needed to Treat (NNT</a:t>
            </a:r>
            <a:r>
              <a:rPr lang="en-US" sz="1700" b="1" i="1" dirty="0" smtClean="0"/>
              <a:t>)</a:t>
            </a:r>
          </a:p>
          <a:p>
            <a:r>
              <a:rPr lang="en-US" sz="1700" b="1" i="1" dirty="0" smtClean="0"/>
              <a:t>                to Prevent a death </a:t>
            </a:r>
            <a:r>
              <a:rPr lang="en-US" sz="1700" b="1" i="1" dirty="0"/>
              <a:t>= </a:t>
            </a:r>
            <a:r>
              <a:rPr lang="en-US" sz="1700" b="1" i="1" dirty="0" smtClean="0"/>
              <a:t>90</a:t>
            </a:r>
            <a:endParaRPr lang="en-US" sz="17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87786" y="2662958"/>
            <a:ext cx="15536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Standard</a:t>
            </a:r>
          </a:p>
          <a:p>
            <a:r>
              <a:rPr lang="en-US" b="1" i="1" dirty="0" smtClean="0"/>
              <a:t> (210 deaths)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24625" y="30118050"/>
            <a:ext cx="104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Intensive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80663" y="3825951"/>
            <a:ext cx="15424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Intensive</a:t>
            </a:r>
          </a:p>
          <a:p>
            <a:r>
              <a:rPr lang="en-US" b="1" i="1" dirty="0" smtClean="0"/>
              <a:t> (155 deaths)</a:t>
            </a:r>
            <a:endParaRPr lang="en-US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984167" cy="428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08522" y="4715120"/>
            <a:ext cx="3873627" cy="847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64228" y="5817637"/>
            <a:ext cx="1317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Number of</a:t>
            </a:r>
          </a:p>
          <a:p>
            <a:r>
              <a:rPr lang="en-US" b="1" i="1" dirty="0" smtClean="0"/>
              <a:t>Participants</a:t>
            </a:r>
            <a:endParaRPr lang="en-US" b="1" i="1" dirty="0"/>
          </a:p>
        </p:txBody>
      </p:sp>
      <p:sp>
        <p:nvSpPr>
          <p:cNvPr id="15" name="Right Brace 14"/>
          <p:cNvSpPr/>
          <p:nvPr/>
        </p:nvSpPr>
        <p:spPr>
          <a:xfrm>
            <a:off x="8277727" y="6025302"/>
            <a:ext cx="119125" cy="25037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22" y="514350"/>
            <a:ext cx="8875059" cy="634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61397"/>
            <a:ext cx="9877425" cy="43390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+mn-lt"/>
              </a:rPr>
              <a:t>All-cause Mortality Experience in the Six Pre-specified Subgroups of Interest</a:t>
            </a:r>
            <a:endParaRPr lang="en-US" sz="2400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9" y="0"/>
            <a:ext cx="876614" cy="381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450" y="34348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153" y="5991225"/>
            <a:ext cx="19588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*p=0.34, after </a:t>
            </a:r>
            <a:r>
              <a:rPr lang="en-US" sz="1400" b="1" i="1" dirty="0" err="1" smtClean="0"/>
              <a:t>Hommel</a:t>
            </a:r>
            <a:endParaRPr lang="en-US" sz="1400" b="1" i="1" dirty="0" smtClean="0"/>
          </a:p>
          <a:p>
            <a:r>
              <a:rPr lang="en-US" sz="1400" b="1" i="1" dirty="0" smtClean="0"/>
              <a:t>adjustment for multiple</a:t>
            </a:r>
          </a:p>
          <a:p>
            <a:r>
              <a:rPr lang="en-US" sz="1400" b="1" i="1" dirty="0" smtClean="0"/>
              <a:t>comparisons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3188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578" y="600803"/>
          <a:ext cx="12145703" cy="5940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4558"/>
                <a:gridCol w="2671196"/>
                <a:gridCol w="1072218"/>
                <a:gridCol w="1061705"/>
                <a:gridCol w="1019658"/>
                <a:gridCol w="887255"/>
                <a:gridCol w="2245301"/>
                <a:gridCol w="893812"/>
              </a:tblGrid>
              <a:tr h="36906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</a:rPr>
                        <a:t> </a:t>
                      </a: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Intensive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Standard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>
                          <a:effectLst/>
                          <a:latin typeface="+mn-lt"/>
                        </a:rPr>
                        <a:t> </a:t>
                      </a:r>
                      <a:endParaRPr lang="en-US" sz="14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Events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%/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Events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%/</a:t>
                      </a:r>
                      <a:r>
                        <a:rPr lang="en-US" sz="1800" i="1" dirty="0" err="1" smtClean="0">
                          <a:effectLst/>
                          <a:latin typeface="+mn-lt"/>
                        </a:rPr>
                        <a:t>yr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HR (95% CI)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P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</a:tr>
              <a:tr h="56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 with CKD at Baseline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69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Primary CKD </a:t>
                      </a:r>
                      <a:r>
                        <a:rPr lang="en-US" sz="1800" b="1" i="1" dirty="0" smtClean="0">
                          <a:effectLst/>
                          <a:latin typeface="+mn-lt"/>
                        </a:rPr>
                        <a:t>outcome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14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0.33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15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0.36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0.89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0.42, 1.87)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0.76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12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baseline="0" dirty="0" smtClean="0">
                          <a:effectLst/>
                          <a:latin typeface="+mn-lt"/>
                        </a:rPr>
                        <a:t>        ≥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50</a:t>
                      </a:r>
                      <a:r>
                        <a:rPr lang="en-US" sz="1600" i="1" dirty="0">
                          <a:effectLst/>
                          <a:latin typeface="+mn-lt"/>
                        </a:rPr>
                        <a:t>% reduction in </a:t>
                      </a:r>
                      <a:r>
                        <a:rPr lang="en-US" sz="16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1600" i="1" baseline="30000" dirty="0" smtClean="0">
                          <a:effectLst/>
                          <a:latin typeface="+mn-lt"/>
                        </a:rPr>
                        <a:t>*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10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0.23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11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0.26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0.87 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dirty="0" smtClean="0">
                          <a:effectLst/>
                          <a:latin typeface="+mn-lt"/>
                        </a:rPr>
                        <a:t>0.36, 2.07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)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0.75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296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baseline="0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Dialysis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6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0.14 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10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0.24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0.57 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dirty="0" smtClean="0">
                          <a:effectLst/>
                          <a:latin typeface="+mn-lt"/>
                        </a:rPr>
                        <a:t>0.19, 1.54)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0.27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296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baseline="0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Kidney </a:t>
                      </a:r>
                      <a:r>
                        <a:rPr lang="en-US" sz="1600" i="1" dirty="0">
                          <a:effectLst/>
                          <a:latin typeface="+mn-lt"/>
                        </a:rPr>
                        <a:t>transplant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-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-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-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.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289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Secondary CKD Outcome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40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  <a:latin typeface="+mn-lt"/>
                        </a:rPr>
                        <a:t>Incident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albuminuria**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  <a:ea typeface="+mn-ea"/>
                        </a:rPr>
                        <a:t>49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3.02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59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3.90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0.72 </a:t>
                      </a:r>
                      <a:r>
                        <a:rPr lang="en-US" sz="22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200" i="1" dirty="0" smtClean="0">
                          <a:effectLst/>
                          <a:latin typeface="+mn-lt"/>
                        </a:rPr>
                        <a:t>0.48, 1.07)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0.11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54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56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</a:t>
                      </a:r>
                      <a:r>
                        <a:rPr lang="en-US" sz="1800" b="1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without CKD at Baseline 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54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Secondary CKD </a:t>
                      </a:r>
                      <a:r>
                        <a:rPr lang="en-US" sz="1800" b="1" i="1" dirty="0" smtClean="0">
                          <a:effectLst/>
                          <a:latin typeface="+mn-lt"/>
                        </a:rPr>
                        <a:t>outcomes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69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 smtClean="0">
                          <a:effectLst/>
                          <a:latin typeface="+mn-lt"/>
                        </a:rPr>
                        <a:t>       ≥30</a:t>
                      </a:r>
                      <a:r>
                        <a:rPr lang="en-US" sz="1600" i="1" dirty="0">
                          <a:effectLst/>
                          <a:latin typeface="+mn-lt"/>
                        </a:rPr>
                        <a:t>% reduction in </a:t>
                      </a:r>
                      <a:r>
                        <a:rPr lang="en-US" sz="16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*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127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1.21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37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0.35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3.48 </a:t>
                      </a:r>
                      <a:r>
                        <a:rPr lang="en-US" sz="22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200" i="1" dirty="0" smtClean="0">
                          <a:effectLst/>
                          <a:latin typeface="+mn-lt"/>
                        </a:rPr>
                        <a:t>2.44, 5.10)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>
                          <a:effectLst/>
                          <a:latin typeface="+mn-lt"/>
                        </a:rPr>
                        <a:t>&lt;.0001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56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40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  <a:latin typeface="+mn-lt"/>
                        </a:rPr>
                        <a:t>Incident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albuminuria**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110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2.00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135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2.41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0.81 </a:t>
                      </a:r>
                      <a:r>
                        <a:rPr lang="en-US" sz="22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200" i="1" dirty="0" smtClean="0">
                          <a:effectLst/>
                          <a:latin typeface="+mn-lt"/>
                        </a:rPr>
                        <a:t>0.63, 1.04)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0.10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9952" y="-23482"/>
            <a:ext cx="5897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Renal Disease Outcomes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483" y="6436201"/>
            <a:ext cx="932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  *C</a:t>
            </a:r>
            <a:r>
              <a:rPr lang="en-US" sz="1600" b="1" i="1" dirty="0" smtClean="0">
                <a:solidFill>
                  <a:schemeClr val="bg1"/>
                </a:solidFill>
              </a:rPr>
              <a:t>onfirmed on a second </a:t>
            </a:r>
            <a:r>
              <a:rPr lang="en-US" sz="1400" b="1" i="1" dirty="0" smtClean="0">
                <a:solidFill>
                  <a:schemeClr val="bg1"/>
                </a:solidFill>
              </a:rPr>
              <a:t>occasion ≥90 days apart  **Doubling </a:t>
            </a:r>
            <a:r>
              <a:rPr lang="en-US" sz="1400" b="1" i="1" dirty="0">
                <a:solidFill>
                  <a:schemeClr val="bg1"/>
                </a:solidFill>
              </a:rPr>
              <a:t>of </a:t>
            </a:r>
            <a:r>
              <a:rPr lang="en-US" sz="1400" b="1" i="1" dirty="0" smtClean="0">
                <a:solidFill>
                  <a:schemeClr val="bg1"/>
                </a:solidFill>
              </a:rPr>
              <a:t>urinary albumin/creatinine </a:t>
            </a:r>
            <a:r>
              <a:rPr lang="en-US" sz="1400" b="1" i="1" dirty="0">
                <a:solidFill>
                  <a:schemeClr val="bg1"/>
                </a:solidFill>
              </a:rPr>
              <a:t>ratio </a:t>
            </a:r>
            <a:r>
              <a:rPr lang="en-US" sz="1400" b="1" i="1" dirty="0" smtClean="0">
                <a:solidFill>
                  <a:schemeClr val="bg1"/>
                </a:solidFill>
              </a:rPr>
              <a:t>from &lt;10 to </a:t>
            </a:r>
            <a:r>
              <a:rPr lang="en-US" sz="1400" b="1" i="1" dirty="0">
                <a:solidFill>
                  <a:schemeClr val="bg1"/>
                </a:solidFill>
              </a:rPr>
              <a:t>&gt;</a:t>
            </a:r>
            <a:r>
              <a:rPr lang="en-US" sz="1400" b="1" i="1" dirty="0" smtClean="0">
                <a:solidFill>
                  <a:schemeClr val="bg1"/>
                </a:solidFill>
              </a:rPr>
              <a:t>10 mg/g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8976"/>
            <a:ext cx="100603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99569"/>
              </p:ext>
            </p:extLst>
          </p:nvPr>
        </p:nvGraphicFramePr>
        <p:xfrm>
          <a:off x="1" y="0"/>
          <a:ext cx="12191999" cy="6096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7371"/>
                <a:gridCol w="1963375"/>
                <a:gridCol w="1844761"/>
                <a:gridCol w="2346492"/>
              </a:tblGrid>
              <a:tr h="81463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</a:t>
                      </a:r>
                      <a:r>
                        <a:rPr lang="en-US" sz="4000" i="1" dirty="0" smtClean="0">
                          <a:solidFill>
                            <a:srgbClr val="FFFF00"/>
                          </a:solidFill>
                          <a:effectLst/>
                        </a:rPr>
                        <a:t>Serious </a:t>
                      </a:r>
                      <a:r>
                        <a:rPr lang="en-US" sz="4000" i="1" dirty="0">
                          <a:solidFill>
                            <a:srgbClr val="FFFF00"/>
                          </a:solidFill>
                          <a:effectLst/>
                        </a:rPr>
                        <a:t>Adverse </a:t>
                      </a:r>
                      <a:r>
                        <a:rPr lang="en-US" sz="4000" i="1" dirty="0" smtClean="0">
                          <a:solidFill>
                            <a:srgbClr val="FFFF00"/>
                          </a:solidFill>
                          <a:effectLst/>
                        </a:rPr>
                        <a:t>Events* (SAE) During Follow-up</a:t>
                      </a:r>
                      <a:endParaRPr lang="en-US" sz="40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91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All SAE reports 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  Number (%) of Participants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Intensive</a:t>
                      </a:r>
                      <a:endParaRPr lang="en-US" sz="2400" b="1" i="1" dirty="0">
                        <a:effectLst/>
                        <a:latin typeface="+mn-lt"/>
                      </a:endParaRPr>
                    </a:p>
                  </a:txBody>
                  <a:tcPr marL="51912" marR="519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Standard</a:t>
                      </a:r>
                      <a:endParaRPr lang="en-US" sz="2400" b="1" i="1" dirty="0">
                        <a:effectLst/>
                        <a:latin typeface="+mn-lt"/>
                      </a:endParaRPr>
                    </a:p>
                  </a:txBody>
                  <a:tcPr marL="51912" marR="519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HR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(P Value)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</a:tr>
              <a:tr h="481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1793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38.3)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1736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37.1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1.04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0.25)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37898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 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5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+mn-lt"/>
                        </a:rPr>
                        <a:t>SAEs associated with Specific Conditions </a:t>
                      </a:r>
                      <a:r>
                        <a:rPr lang="en-US" sz="2000" b="1" i="1" dirty="0">
                          <a:effectLst/>
                          <a:latin typeface="+mn-lt"/>
                        </a:rPr>
                        <a:t>of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Interest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Hypotension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110 (2.4)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66 (1.4)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1.67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0.001)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Syncope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107 (2.3)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80 (1.7)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1.33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Injurious fall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en-US" sz="2800" b="1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(2.2)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(2.3)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(0.71)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Bradycardia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87 (1.9)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73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1.19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0.28)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Electrolyte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abnormality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144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3.1)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107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2.3)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1.35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0.020)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630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Acute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k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idney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njury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or 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acute renal failure</a:t>
                      </a:r>
                      <a:r>
                        <a:rPr lang="en-US" sz="2400" b="1" i="1" baseline="30000" dirty="0" smtClean="0">
                          <a:effectLst/>
                          <a:latin typeface="+mn-lt"/>
                        </a:rPr>
                        <a:t> 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193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4.1)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117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(2.5)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  1.66 (&lt;0.001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8866" y="6150114"/>
            <a:ext cx="87431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Fatal or life threatening event, resulting in significant or persistent disability,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requiring or prolonging hospitalization, or judged important medical event.</a:t>
            </a:r>
            <a:endParaRPr kumimoji="0" lang="en-US" altLang="en-US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205"/>
            <a:ext cx="885824" cy="3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29605"/>
              </p:ext>
            </p:extLst>
          </p:nvPr>
        </p:nvGraphicFramePr>
        <p:xfrm>
          <a:off x="1" y="19051"/>
          <a:ext cx="12191999" cy="620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7924"/>
                <a:gridCol w="1270152"/>
                <a:gridCol w="491973"/>
                <a:gridCol w="1720089"/>
                <a:gridCol w="2451861"/>
              </a:tblGrid>
              <a:tr h="144779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effectLst/>
                        </a:rPr>
                        <a:t>     </a:t>
                      </a:r>
                      <a:r>
                        <a:rPr lang="en-US" sz="2200" i="1" baseline="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en-US" sz="3600" i="1" dirty="0" smtClean="0">
                          <a:solidFill>
                            <a:srgbClr val="FFFF00"/>
                          </a:solidFill>
                          <a:effectLst/>
                        </a:rPr>
                        <a:t>Number (%) of Participants with</a:t>
                      </a:r>
                      <a:r>
                        <a:rPr lang="en-US" sz="3600" i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i="1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Monitored Clinical Measure During Follow-up</a:t>
                      </a:r>
                      <a:endParaRPr lang="en-US" sz="36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2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 </a:t>
                      </a:r>
                      <a:endParaRPr lang="en-US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Number (%) of Participants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</a:tr>
              <a:tr h="33115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Intensive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Standard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HR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(P Value)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867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  Laboratory 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Measures</a:t>
                      </a:r>
                      <a:r>
                        <a:rPr lang="en-US" sz="2400" b="1" i="1" baseline="30000" dirty="0" smtClean="0">
                          <a:effectLst/>
                          <a:latin typeface="+mn-lt"/>
                        </a:rPr>
                        <a:t>1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         Sodium &lt;130 </a:t>
                      </a:r>
                      <a:r>
                        <a:rPr lang="en-US" sz="2800" b="1" i="1" dirty="0" err="1">
                          <a:effectLst/>
                          <a:latin typeface="+mn-lt"/>
                        </a:rPr>
                        <a:t>mmol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/L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180 (3.9)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100 (2.2)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  1.76 (&lt;0.001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         Potassium &lt;3.0 </a:t>
                      </a:r>
                      <a:r>
                        <a:rPr lang="en-US" sz="2800" b="1" i="1" dirty="0" err="1">
                          <a:effectLst/>
                          <a:latin typeface="+mn-lt"/>
                        </a:rPr>
                        <a:t>mmol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/L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114 (2.5)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74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(1.6)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1.50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(0.006)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Potassium &gt;5.5 </a:t>
                      </a:r>
                      <a:r>
                        <a:rPr lang="en-US" sz="2800" b="1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b="1" i="1" dirty="0" smtClean="0"/>
                        <a:t>  176 (3.8)</a:t>
                      </a:r>
                      <a:endParaRPr lang="en-US" sz="2800" b="1" i="1" dirty="0"/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 (3.7)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 (0.97)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339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37029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 Signs and Symptoms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1" dirty="0">
                          <a:effectLst/>
                          <a:latin typeface="+mn-lt"/>
                        </a:rPr>
                        <a:t>         Orthostatic </a:t>
                      </a:r>
                      <a:r>
                        <a:rPr lang="en-US" sz="2600" b="1" i="1" dirty="0" smtClean="0">
                          <a:effectLst/>
                          <a:latin typeface="+mn-lt"/>
                        </a:rPr>
                        <a:t>hypotension</a:t>
                      </a:r>
                      <a:r>
                        <a:rPr lang="en-US" sz="2600" b="1" i="1" baseline="30000" dirty="0" smtClean="0">
                          <a:effectLst/>
                          <a:latin typeface="+mn-lt"/>
                        </a:rPr>
                        <a:t>2</a:t>
                      </a:r>
                      <a:endParaRPr lang="en-US" sz="2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777 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16.6)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857 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18.3)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 0.88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0.013)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1" dirty="0">
                          <a:effectLst/>
                          <a:latin typeface="+mn-lt"/>
                        </a:rPr>
                        <a:t>         Orthostatic hypotension with dizziness</a:t>
                      </a:r>
                      <a:endParaRPr lang="en-US" sz="2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62 (1.3)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71 (1.5)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0.85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(0.35)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781" y="6193911"/>
            <a:ext cx="12091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Detected on routine or PRN labs; routine labs drawn quarterly for first year, then q 6 months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Drop in SBP ≥20 mmHg or DBP ≥10 mmHg 1 minute after standing (measured at 1, 6, and 12 months and yearly thereafter)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8416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779" y="102223"/>
            <a:ext cx="6370674" cy="836354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Summary and Conclusions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9" y="938577"/>
            <a:ext cx="11865934" cy="6146251"/>
          </a:xfrm>
        </p:spPr>
        <p:txBody>
          <a:bodyPr>
            <a:normAutofit fontScale="92500"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SPRINT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examined effects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of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more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intensive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antihypertensive therapy than currently recommended</a:t>
            </a:r>
          </a:p>
          <a:p>
            <a:endParaRPr lang="en-US" altLang="en-US" sz="2400" b="1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were US adults ≥50 years with hypertension and additional risk for CVD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Rapid and sustained difference in SBP achieved between the two treatment arms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Trial stopped early, due to benefit, after median follow-up of 3.26 years 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Incidence of primary outcome (composite of CVD events) 25% lower in Intensive compared to Standard Group and all-cause mortality reduced by 27%.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Treatment effect similar in all six pre-specified groups of interest.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The “number needed to treat” to prevent primary outcome event or death 61 and 90, respectively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426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717"/>
            <a:ext cx="6370674" cy="836354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Summary and Conclusions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33" y="945181"/>
            <a:ext cx="11944350" cy="5837273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In </a:t>
            </a:r>
            <a:r>
              <a:rPr lang="en-US" b="1" i="1" dirty="0">
                <a:solidFill>
                  <a:schemeClr val="bg1"/>
                </a:solidFill>
              </a:rPr>
              <a:t>participants with </a:t>
            </a:r>
            <a:r>
              <a:rPr lang="en-US" b="1" i="1" dirty="0" smtClean="0">
                <a:solidFill>
                  <a:schemeClr val="bg1"/>
                </a:solidFill>
              </a:rPr>
              <a:t>CKD at baseline, no differences in renal outcomes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In participants without CKD at baseline, incidence of </a:t>
            </a:r>
            <a:r>
              <a:rPr lang="en-US" b="1" i="1" dirty="0" err="1" smtClean="0">
                <a:solidFill>
                  <a:schemeClr val="bg1"/>
                </a:solidFill>
              </a:rPr>
              <a:t>eGFR</a:t>
            </a:r>
            <a:r>
              <a:rPr lang="en-US" b="1" i="1" dirty="0" smtClean="0">
                <a:solidFill>
                  <a:schemeClr val="bg1"/>
                </a:solidFill>
              </a:rPr>
              <a:t> reduction ≥ 30% more common in Intensive Group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No overall difference in serious adverse events (SAEs) between treatment groups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SAEs associated with hypotension, syncope, electrolyte abnormalities, and hospital discharge reports of acute kidney injury or acute renal failure more common in Intensive Group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Overall, benefits of more intensive BP lowering exceeded the potential for harm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325"/>
            <a:ext cx="1027908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81" y="82401"/>
            <a:ext cx="4996194" cy="86825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Acknowledgements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404" y="1018028"/>
            <a:ext cx="11621387" cy="6283841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9,361 </a:t>
            </a:r>
            <a:r>
              <a:rPr lang="en-US" sz="2400" b="1" i="1" dirty="0">
                <a:solidFill>
                  <a:schemeClr val="bg1"/>
                </a:solidFill>
              </a:rPr>
              <a:t>volunteers who agreed to participate in SPRINT </a:t>
            </a: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Investigators and staff, including Steering </a:t>
            </a:r>
            <a:r>
              <a:rPr lang="en-US" sz="2400" b="1" i="1" dirty="0">
                <a:solidFill>
                  <a:schemeClr val="bg1"/>
                </a:solidFill>
              </a:rPr>
              <a:t>Committee</a:t>
            </a:r>
            <a:r>
              <a:rPr lang="en-US" sz="2400" b="1" i="1" dirty="0" smtClean="0">
                <a:solidFill>
                  <a:schemeClr val="bg1"/>
                </a:solidFill>
              </a:rPr>
              <a:t>, other principals at the 5 Clinical Center Networks, 102 </a:t>
            </a:r>
            <a:r>
              <a:rPr lang="en-US" sz="2400" b="1" i="1" dirty="0">
                <a:solidFill>
                  <a:schemeClr val="bg1"/>
                </a:solidFill>
              </a:rPr>
              <a:t>participating Clinical </a:t>
            </a:r>
            <a:r>
              <a:rPr lang="en-US" sz="2400" b="1" i="1" dirty="0" smtClean="0">
                <a:solidFill>
                  <a:schemeClr val="bg1"/>
                </a:solidFill>
              </a:rPr>
              <a:t>Centers, Coordinating Center, Central Laboratory, ECG Reading Center, MRI Reading Center, and Drug Distribution Center</a:t>
            </a: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National Institutes of Health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Heart, Lung, and Blood Institute (NHLBI)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Institute of Diabetes and Digestive and Kidney Diseases (NIDDK)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Institute on Aging (NIA)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Institute of Neurological Disorders and Stroke (NINDS)</a:t>
            </a:r>
          </a:p>
          <a:p>
            <a:pPr lvl="1"/>
            <a:endParaRPr lang="en-US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SPRINT Data and Safety Monitoring Board (DSMB)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Takeda and Arbor Pharmaceuticals </a:t>
            </a:r>
            <a:r>
              <a:rPr lang="en-US" sz="2000" b="1" i="1" dirty="0" smtClean="0">
                <a:solidFill>
                  <a:schemeClr val="bg1"/>
                </a:solidFill>
              </a:rPr>
              <a:t>(donated 5% of medication used)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4295"/>
            <a:ext cx="1014412" cy="4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84" y="-62624"/>
            <a:ext cx="748665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SPRINT Research Question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9435" y="1046978"/>
            <a:ext cx="9805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Examine effect of more intensive high blood pressure treatment</a:t>
            </a:r>
          </a:p>
          <a:p>
            <a:r>
              <a:rPr lang="en-US" altLang="en-US" sz="2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                         than is currently recommended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0692" y="2337064"/>
            <a:ext cx="11239500" cy="2846364"/>
            <a:chOff x="495300" y="2830536"/>
            <a:chExt cx="11239500" cy="2846364"/>
          </a:xfrm>
        </p:grpSpPr>
        <p:sp>
          <p:nvSpPr>
            <p:cNvPr id="4" name="Rectangle 3"/>
            <p:cNvSpPr/>
            <p:nvPr/>
          </p:nvSpPr>
          <p:spPr>
            <a:xfrm>
              <a:off x="3299421" y="2830536"/>
              <a:ext cx="59139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 Randomized Controlled Trial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         Target Systolic BP</a:t>
              </a:r>
              <a:endPara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95300" y="4686300"/>
              <a:ext cx="3581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i="1" dirty="0"/>
                <a:t>Intensive Treatment  </a:t>
              </a:r>
            </a:p>
            <a:p>
              <a:pPr algn="ctr">
                <a:defRPr/>
              </a:pPr>
              <a:r>
                <a:rPr lang="en-US" sz="2400" b="1" i="1" dirty="0" smtClean="0"/>
                <a:t>Goal SBP </a:t>
              </a:r>
              <a:r>
                <a:rPr lang="en-US" sz="2400" b="1" i="1" dirty="0"/>
                <a:t>&lt; 120 mm Hg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0" y="4676775"/>
              <a:ext cx="36195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i="1" dirty="0"/>
                <a:t>Standard Treatment</a:t>
              </a:r>
            </a:p>
            <a:p>
              <a:pPr algn="ctr">
                <a:defRPr/>
              </a:pPr>
              <a:r>
                <a:rPr lang="en-US" sz="2400" b="1" i="1" dirty="0" smtClean="0"/>
                <a:t>Goal SBP </a:t>
              </a:r>
              <a:r>
                <a:rPr lang="en-US" sz="2400" b="1" i="1" dirty="0"/>
                <a:t>&lt; 140 mm Hg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286000" y="3736361"/>
              <a:ext cx="2143125" cy="8896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434905" y="3736361"/>
              <a:ext cx="2394895" cy="8896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610044" y="5700675"/>
            <a:ext cx="12004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SPRINT design details available 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/>
                </a:solidFill>
              </a:rPr>
              <a:t>ClinicalTrials.gov (NCT01206062)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solidFill>
                  <a:schemeClr val="bg1"/>
                </a:solidFill>
              </a:rPr>
              <a:t>Ambrosius</a:t>
            </a:r>
            <a:r>
              <a:rPr lang="en-US" sz="2000" b="1" i="1" dirty="0" smtClean="0">
                <a:solidFill>
                  <a:schemeClr val="bg1"/>
                </a:solidFill>
              </a:rPr>
              <a:t> WT et al.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Clin</a:t>
            </a:r>
            <a:r>
              <a:rPr lang="en-US" sz="2000" b="1" i="1" dirty="0" smtClean="0">
                <a:solidFill>
                  <a:schemeClr val="bg1"/>
                </a:solidFill>
              </a:rPr>
              <a:t>. Trials. 2014;11:532-546.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6258" y="1868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527"/>
            <a:ext cx="1061885" cy="46247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872294" y="2009474"/>
            <a:ext cx="8389" cy="3813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14268" y="1046978"/>
            <a:ext cx="9591420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00527" y="1893929"/>
            <a:ext cx="260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Thank You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67" y="3252239"/>
            <a:ext cx="12120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                                     Additional details of the SPRINT principal results</a:t>
            </a: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                                                             The SPRINT Research Group</a:t>
            </a: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                             A Randomized Trial of Intensive versus Standard Blood-Pressure Control</a:t>
            </a:r>
          </a:p>
          <a:p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</a:rPr>
              <a:t>                                            N </a:t>
            </a:r>
            <a:r>
              <a:rPr lang="en-US" sz="2200" b="1" i="1" dirty="0" err="1" smtClean="0">
                <a:solidFill>
                  <a:schemeClr val="bg1"/>
                </a:solidFill>
              </a:rPr>
              <a:t>Engl</a:t>
            </a:r>
            <a:r>
              <a:rPr lang="en-US" sz="2200" b="1" i="1" dirty="0" smtClean="0">
                <a:solidFill>
                  <a:schemeClr val="bg1"/>
                </a:solidFill>
              </a:rPr>
              <a:t> J Med. DOI: 10.1056/</a:t>
            </a:r>
            <a:r>
              <a:rPr lang="en-US" sz="2200" b="1" i="1" dirty="0" err="1" smtClean="0">
                <a:solidFill>
                  <a:schemeClr val="bg1"/>
                </a:solidFill>
              </a:rPr>
              <a:t>NEJMoa</a:t>
            </a:r>
            <a:r>
              <a:rPr lang="en-US" sz="2200" b="1" i="1" dirty="0" smtClean="0">
                <a:solidFill>
                  <a:schemeClr val="bg1"/>
                </a:solidFill>
              </a:rPr>
              <a:t> 1511939</a:t>
            </a: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                                                             (simultaneous e publication)</a:t>
            </a:r>
            <a:endParaRPr lang="en-US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49" y="-161925"/>
            <a:ext cx="4200525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66FFFF"/>
                </a:solidFill>
                <a:latin typeface="+mn-lt"/>
              </a:rPr>
              <a:t>SPRINT Timeline</a:t>
            </a:r>
            <a:endParaRPr lang="en-US" b="1" i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990600"/>
            <a:ext cx="10934700" cy="592455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Planning: September 2009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Start Recruitment: November 2010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End Recruitment: March 2013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Intervention Stopped: August 2015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Announcement of Preliminary Main Results: September 2015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Presentation &amp; Publication of Main Results: November 2015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Anticipated Completion of Close-out Visits: 2016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-53975"/>
            <a:ext cx="7686675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Major Inclusion Criteria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41" y="1310140"/>
            <a:ext cx="11525250" cy="5476875"/>
          </a:xfrm>
        </p:spPr>
        <p:txBody>
          <a:bodyPr>
            <a:normAutofit/>
          </a:bodyPr>
          <a:lstStyle/>
          <a:p>
            <a:r>
              <a:rPr lang="en-US" altLang="en-US" sz="3000" b="1" i="1" dirty="0" smtClean="0">
                <a:solidFill>
                  <a:schemeClr val="bg1"/>
                </a:solidFill>
              </a:rPr>
              <a:t>≥50 years old</a:t>
            </a:r>
          </a:p>
          <a:p>
            <a:endParaRPr lang="en-US" altLang="en-US" sz="3000" b="1" i="1" dirty="0" smtClean="0">
              <a:solidFill>
                <a:schemeClr val="bg1"/>
              </a:solidFill>
            </a:endParaRPr>
          </a:p>
          <a:p>
            <a:r>
              <a:rPr lang="en-US" altLang="en-US" sz="3000" b="1" i="1" dirty="0" smtClean="0">
                <a:solidFill>
                  <a:schemeClr val="bg1"/>
                </a:solidFill>
              </a:rPr>
              <a:t>Systolic blood pressure : 130 – 180 mm Hg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(treated or untreated)</a:t>
            </a:r>
          </a:p>
          <a:p>
            <a:endParaRPr lang="en-US" altLang="en-US" sz="3000" b="1" i="1" dirty="0" smtClean="0">
              <a:solidFill>
                <a:schemeClr val="bg1"/>
              </a:solidFill>
            </a:endParaRPr>
          </a:p>
          <a:p>
            <a:r>
              <a:rPr lang="en-US" altLang="en-US" sz="3000" b="1" i="1" dirty="0" smtClean="0">
                <a:solidFill>
                  <a:schemeClr val="bg1"/>
                </a:solidFill>
              </a:rPr>
              <a:t>Additional cardiovascular disease (CVD) risk</a:t>
            </a:r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endParaRPr lang="en-US" altLang="en-US" sz="22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Clinical or subclinical CVD (excluding stroke)</a:t>
            </a:r>
          </a:p>
          <a:p>
            <a:pPr lvl="1"/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Chronic kidney disease (CKD), defined as </a:t>
            </a:r>
            <a:r>
              <a:rPr lang="en-US" altLang="en-US" sz="2000" b="1" i="1" dirty="0" err="1" smtClean="0">
                <a:solidFill>
                  <a:schemeClr val="bg1"/>
                </a:solidFill>
              </a:rPr>
              <a:t>eGFR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20 – &lt;60 ml/min/1.73m</a:t>
            </a:r>
            <a:r>
              <a:rPr lang="en-US" altLang="en-US" sz="20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Framingham Risk Score for 10-year CVD risk ≥ 15%</a:t>
            </a:r>
          </a:p>
          <a:p>
            <a:pPr lvl="1"/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Age ≥ 75 years</a:t>
            </a:r>
          </a:p>
          <a:p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9098595" y="4263661"/>
            <a:ext cx="404037" cy="2349796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9299" y="5238504"/>
            <a:ext cx="157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At least one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0"/>
            <a:ext cx="782955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Major Exclusion Criteria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225" y="1400176"/>
            <a:ext cx="7848600" cy="551497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Stroke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Diabetes mellitus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Polycystic kidney disease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Congestive heart failure (symptoms or EF &lt; 35%)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Proteinuria &gt;1g/d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CKD with </a:t>
            </a:r>
            <a:r>
              <a:rPr lang="en-US" altLang="en-US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&lt; 20 mL/min/1.73m</a:t>
            </a:r>
            <a:r>
              <a:rPr lang="en-US" altLang="en-US" b="1" i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(MDRD)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Adherence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109351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7004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7450" y="19050"/>
            <a:ext cx="6780061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Location of 102 SPRINT Clinical Centers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1211" y="2591544"/>
            <a:ext cx="15552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Project Office, NIH</a:t>
            </a:r>
            <a:endParaRPr lang="en-US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816182" y="3059668"/>
            <a:ext cx="221772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Coordinating Center</a:t>
            </a:r>
          </a:p>
          <a:p>
            <a:r>
              <a:rPr lang="en-US" sz="1200" b="1" i="1" dirty="0" smtClean="0"/>
              <a:t>Wake Forest School of Medicine</a:t>
            </a:r>
            <a:endParaRPr lang="en-US" sz="1200" b="1" i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8562976" y="3244334"/>
            <a:ext cx="253206" cy="615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8807523" y="2606488"/>
            <a:ext cx="653688" cy="1389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7450" y="622875"/>
            <a:ext cx="31908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Clinical Center Networks</a:t>
            </a:r>
          </a:p>
          <a:p>
            <a:r>
              <a:rPr lang="en-US" sz="1400" b="1" i="1" dirty="0" smtClean="0"/>
              <a:t>-</a:t>
            </a:r>
            <a:r>
              <a:rPr lang="en-US" sz="1200" b="1" i="1" dirty="0" smtClean="0"/>
              <a:t>Ohio      -Southeast     -Utah      -UAB       -VA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91300" y="828675"/>
            <a:ext cx="15832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Central Laboratory</a:t>
            </a:r>
            <a:endParaRPr lang="en-US" sz="1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72225" y="967859"/>
            <a:ext cx="224633" cy="3084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9542" y="4095809"/>
            <a:ext cx="19986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Drug Distribution Center</a:t>
            </a:r>
            <a:endParaRPr lang="en-US" sz="1400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37756" y="3429000"/>
            <a:ext cx="681819" cy="8016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67551" y="2123420"/>
            <a:ext cx="16663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MRI Reading Center</a:t>
            </a:r>
            <a:endParaRPr lang="en-US" sz="1400" b="1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012888" y="2248615"/>
            <a:ext cx="374794" cy="18258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16182" y="3675935"/>
            <a:ext cx="16507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ECG Reading Center</a:t>
            </a:r>
            <a:endParaRPr lang="en-US" sz="1400" b="1" i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8611142" y="3305889"/>
            <a:ext cx="203961" cy="5294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00603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34334" y="71449"/>
            <a:ext cx="9089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SPRINT: Enrollment and Follow-up Experience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49" y="6419825"/>
            <a:ext cx="1006037" cy="43815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36181967"/>
              </p:ext>
            </p:extLst>
          </p:nvPr>
        </p:nvGraphicFramePr>
        <p:xfrm>
          <a:off x="2271977" y="3946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015" y="4976576"/>
            <a:ext cx="8896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Consent withdrawn	           </a:t>
            </a:r>
            <a:r>
              <a:rPr lang="en-US" b="1" i="1" dirty="0" smtClean="0">
                <a:solidFill>
                  <a:schemeClr val="bg1"/>
                </a:solidFill>
              </a:rPr>
              <a:t>154</a:t>
            </a:r>
            <a:r>
              <a:rPr lang="en-US" b="1" i="1" dirty="0" smtClean="0">
                <a:solidFill>
                  <a:schemeClr val="bg1"/>
                </a:solidFill>
              </a:rPr>
              <a:t>				              </a:t>
            </a:r>
            <a:r>
              <a:rPr lang="en-US" b="1" i="1" dirty="0" smtClean="0">
                <a:solidFill>
                  <a:schemeClr val="bg1"/>
                </a:solidFill>
              </a:rPr>
              <a:t>121</a:t>
            </a:r>
            <a:endParaRPr lang="en-US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Discontinued intervention           </a:t>
            </a:r>
            <a:r>
              <a:rPr lang="en-US" b="1" i="1" dirty="0" smtClean="0">
                <a:solidFill>
                  <a:schemeClr val="bg1"/>
                </a:solidFill>
              </a:rPr>
              <a:t>224</a:t>
            </a:r>
            <a:r>
              <a:rPr lang="en-US" b="1" i="1" dirty="0" smtClean="0">
                <a:solidFill>
                  <a:schemeClr val="bg1"/>
                </a:solidFill>
              </a:rPr>
              <a:t>					              </a:t>
            </a:r>
            <a:r>
              <a:rPr lang="en-US" b="1" i="1" dirty="0" smtClean="0">
                <a:solidFill>
                  <a:schemeClr val="bg1"/>
                </a:solidFill>
              </a:rPr>
              <a:t>242</a:t>
            </a:r>
            <a:endParaRPr lang="en-US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Lost to follow-up	           </a:t>
            </a:r>
            <a:r>
              <a:rPr lang="en-US" b="1" i="1" dirty="0" smtClean="0">
                <a:solidFill>
                  <a:schemeClr val="bg1"/>
                </a:solidFill>
              </a:rPr>
              <a:t>111</a:t>
            </a:r>
            <a:r>
              <a:rPr lang="en-US" b="1" i="1" dirty="0" smtClean="0">
                <a:solidFill>
                  <a:schemeClr val="bg1"/>
                </a:solidFill>
              </a:rPr>
              <a:t>				              </a:t>
            </a:r>
            <a:r>
              <a:rPr lang="en-US" b="1" i="1" dirty="0" smtClean="0">
                <a:solidFill>
                  <a:schemeClr val="bg1"/>
                </a:solidFill>
              </a:rPr>
              <a:t>134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456" y="6488643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(Vital status assessment: entire cohort)</a:t>
            </a:r>
            <a:endParaRPr lang="en-US" b="1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44552" y="4755197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68968" y="4782472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42947" y="5822000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68968" y="5841567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586288" y="6108826"/>
            <a:ext cx="1116531" cy="328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10698" y="6116851"/>
            <a:ext cx="1116531" cy="328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54" y="6019284"/>
            <a:ext cx="9369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               Analyzed          </a:t>
            </a:r>
            <a:r>
              <a:rPr lang="en-US" sz="2400" b="1" i="1" dirty="0" smtClean="0"/>
              <a:t>      </a:t>
            </a:r>
            <a:r>
              <a:rPr lang="en-US" sz="2000" b="1" i="1" dirty="0" smtClean="0"/>
              <a:t>         </a:t>
            </a:r>
            <a:r>
              <a:rPr lang="en-US" sz="2400" b="1" i="1" dirty="0" smtClean="0"/>
              <a:t>4,678	</a:t>
            </a:r>
            <a:r>
              <a:rPr lang="en-US" sz="2000" b="1" i="1" dirty="0" smtClean="0">
                <a:solidFill>
                  <a:schemeClr val="bg1"/>
                </a:solidFill>
              </a:rPr>
              <a:t>			                   </a:t>
            </a:r>
            <a:r>
              <a:rPr lang="en-US" sz="2400" b="1" i="1" dirty="0" smtClean="0"/>
              <a:t>4,683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           (Intention to treat)   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91778"/>
            <a:ext cx="10982325" cy="7493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Demographic and Baseline Characteristics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92618"/>
              </p:ext>
            </p:extLst>
          </p:nvPr>
        </p:nvGraphicFramePr>
        <p:xfrm>
          <a:off x="0" y="723863"/>
          <a:ext cx="12182473" cy="611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5900"/>
                <a:gridCol w="2386257"/>
                <a:gridCol w="1903209"/>
                <a:gridCol w="2077107"/>
              </a:tblGrid>
              <a:tr h="764701">
                <a:tc>
                  <a:txBody>
                    <a:bodyPr/>
                    <a:lstStyle/>
                    <a:p>
                      <a:pPr algn="l"/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effectLst/>
                          <a:latin typeface="+mn-lt"/>
                        </a:rPr>
                        <a:t>Total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2400" i="1" dirty="0">
                          <a:effectLst/>
                          <a:latin typeface="+mn-lt"/>
                        </a:rPr>
                        <a:t>N=9361</a:t>
                      </a: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Intensive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N=4678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Standard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N=4683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(SD) age, years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67.9 (9.4)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67.9 (9.4)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67.9 (9.5)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% ≥75 years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28.2%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28.2%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28.2%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Female,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35.6%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36.0%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35.2%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White,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57.7%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57.7%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57.7%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African-American,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29.9%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29.5%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30.4%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Hispanic,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10.5%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10.8%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10.3%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Prior CVD,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20.0%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10-year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 Framingham CVD risk,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20.1% 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T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aking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antihypertensive meds, % 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90.6%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90.8%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90.4%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(SD) number of antihypertensive meds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1.8 (1.0)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1.8 (1.0)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1.8 (1.0)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(SD) Baseline BP, mm Hg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 Systolic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effectLst/>
                          <a:latin typeface="+mn-lt"/>
                        </a:rPr>
                        <a:t>139.7 (15.6)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139.7 (15.8)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139.7 (15.4)</a:t>
                      </a: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 Diastolic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effectLst/>
                          <a:latin typeface="+mn-lt"/>
                        </a:rPr>
                        <a:t>78.1 (11.9)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>
                          <a:effectLst/>
                          <a:latin typeface="+mn-lt"/>
                        </a:rPr>
                        <a:t>78.2 (11.9)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78.0 (12.0)</a:t>
                      </a:r>
                    </a:p>
                  </a:txBody>
                  <a:tcPr marL="13417" marR="1341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3593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93851"/>
            <a:ext cx="10815636" cy="69215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Selected Baseline Laboratory Characteristics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2052"/>
              </p:ext>
            </p:extLst>
          </p:nvPr>
        </p:nvGraphicFramePr>
        <p:xfrm>
          <a:off x="133349" y="2724150"/>
          <a:ext cx="11877675" cy="2990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8011"/>
                <a:gridCol w="2972039"/>
                <a:gridCol w="1914525"/>
                <a:gridCol w="1943100"/>
              </a:tblGrid>
              <a:tr h="854487">
                <a:tc>
                  <a:txBody>
                    <a:bodyPr/>
                    <a:lstStyle/>
                    <a:p>
                      <a:pPr algn="l"/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effectLst/>
                          <a:latin typeface="+mn-lt"/>
                        </a:rPr>
                        <a:t>Total</a:t>
                      </a:r>
                      <a:endParaRPr lang="en-US" sz="2800" i="1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2800" i="1" dirty="0">
                          <a:effectLst/>
                          <a:latin typeface="+mn-lt"/>
                        </a:rPr>
                        <a:t>N=9361</a:t>
                      </a: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Intensive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N=4678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Standard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N=4683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2000" i="1" dirty="0" smtClean="0">
                          <a:effectLst/>
                          <a:latin typeface="+mn-lt"/>
                        </a:rPr>
                        <a:t>, mL/min/1.73 m</a:t>
                      </a:r>
                      <a:r>
                        <a:rPr lang="en-US" sz="2000" i="1" baseline="30000" dirty="0" smtClean="0">
                          <a:effectLst/>
                          <a:latin typeface="+mn-lt"/>
                        </a:rPr>
                        <a:t>2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/>
                          <a:latin typeface="+mn-lt"/>
                        </a:rPr>
                        <a:t>71.7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(20.6)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71.8 (20.7)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71.7 (20.5)</a:t>
                      </a: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% with 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2000" i="1" dirty="0" smtClean="0">
                          <a:effectLst/>
                          <a:latin typeface="+mn-lt"/>
                        </a:rPr>
                        <a:t>&lt;60 mL/min/1.73m</a:t>
                      </a:r>
                      <a:r>
                        <a:rPr lang="en-US" sz="2000" i="1" baseline="30000" dirty="0" smtClean="0">
                          <a:effectLst/>
                          <a:latin typeface="+mn-lt"/>
                        </a:rPr>
                        <a:t>2 </a:t>
                      </a:r>
                      <a:endParaRPr lang="en-US" sz="2000" i="1" baseline="0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/>
                          <a:latin typeface="+mn-lt"/>
                        </a:rPr>
                        <a:t>28.3</a:t>
                      </a:r>
                      <a:endParaRPr lang="en-US" sz="28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28.4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28.1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Urine albumin/creatinine, mg/g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+mn-lt"/>
                        </a:rPr>
                        <a:t>42.6 (166.3)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44.1 (178.7)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41.1 (152.9)</a:t>
                      </a: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Total cholesterol, mg/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dL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+mn-lt"/>
                        </a:rPr>
                        <a:t>190.1 (41.2)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190.2 (41.4)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190.0 (40.9)</a:t>
                      </a: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Fasting </a:t>
                      </a:r>
                      <a:r>
                        <a:rPr lang="en-US" sz="2000" i="1" dirty="0">
                          <a:effectLst/>
                          <a:latin typeface="+mn-lt"/>
                        </a:rPr>
                        <a:t>plasma </a:t>
                      </a:r>
                      <a:r>
                        <a:rPr lang="en-US" sz="2000" i="1" dirty="0" smtClean="0">
                          <a:effectLst/>
                          <a:latin typeface="+mn-lt"/>
                        </a:rPr>
                        <a:t>glucose, mg/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dL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+mn-lt"/>
                        </a:rPr>
                        <a:t>98.8 (13.5)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>
                          <a:effectLst/>
                          <a:latin typeface="+mn-lt"/>
                        </a:rPr>
                        <a:t>98.8 (13.7)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98.8 (13.4)</a:t>
                      </a:r>
                    </a:p>
                  </a:txBody>
                  <a:tcPr marL="13417" marR="1341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0497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7450</TotalTime>
  <Words>2274</Words>
  <Application>Microsoft Office PowerPoint</Application>
  <PresentationFormat>Widescreen</PresentationFormat>
  <Paragraphs>587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Times New Roman</vt:lpstr>
      <vt:lpstr>Office Theme</vt:lpstr>
      <vt:lpstr>Systolic Blood Pressure Intervention Trial (SPRINT)  Principal Results  </vt:lpstr>
      <vt:lpstr>PowerPoint Presentation</vt:lpstr>
      <vt:lpstr>SPRINT Research Question</vt:lpstr>
      <vt:lpstr>Major Inclusion Criteria</vt:lpstr>
      <vt:lpstr>Major Exclusion Criteria</vt:lpstr>
      <vt:lpstr>PowerPoint Presentation</vt:lpstr>
      <vt:lpstr>PowerPoint Presentation</vt:lpstr>
      <vt:lpstr>Demographic and Baseline Characteristics</vt:lpstr>
      <vt:lpstr>Selected Baseline Laboratory Characteristics</vt:lpstr>
      <vt:lpstr>Pre-specified Subgroups of Special Interest</vt:lpstr>
      <vt:lpstr>Primary Outcome and Primary Hypothesis</vt:lpstr>
      <vt:lpstr>Additional Outcomes</vt:lpstr>
      <vt:lpstr>Follow-up Assessment of Selected Measures</vt:lpstr>
      <vt:lpstr>BP Intervention</vt:lpstr>
      <vt:lpstr>PowerPoint Presentation</vt:lpstr>
      <vt:lpstr>PowerPoint Presentation</vt:lpstr>
      <vt:lpstr>PowerPoint Presentation</vt:lpstr>
      <vt:lpstr>Decision to Stop BP Intervention</vt:lpstr>
      <vt:lpstr>    SPRINT Primary Outcome                Cumulative Hazard</vt:lpstr>
      <vt:lpstr>SPRINT Primary Outcome and its Components                     Event Rates and Hazard Ratios </vt:lpstr>
      <vt:lpstr>Primary Outcome Experience in the Six Pre-specified Subgroups of Interest</vt:lpstr>
      <vt:lpstr>         All-cause Mortality                           Cumulative Hazard </vt:lpstr>
      <vt:lpstr>All-cause Mortality Experience in the Six Pre-specified Subgroups of Interest</vt:lpstr>
      <vt:lpstr>PowerPoint Presentation</vt:lpstr>
      <vt:lpstr>PowerPoint Presentation</vt:lpstr>
      <vt:lpstr>PowerPoint Presentation</vt:lpstr>
      <vt:lpstr>Summary and Conclusions</vt:lpstr>
      <vt:lpstr>Summary and Conclusions</vt:lpstr>
      <vt:lpstr>Acknowledgements</vt:lpstr>
      <vt:lpstr>PowerPoint Presentation</vt:lpstr>
      <vt:lpstr>SPRINT Timeline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Systolic Blood Pressure Intervention Trial (SPRINT)  Principal Results</dc:title>
  <dc:creator>Whelton, Paul K</dc:creator>
  <cp:lastModifiedBy>Whelton, Paul K</cp:lastModifiedBy>
  <cp:revision>302</cp:revision>
  <cp:lastPrinted>2015-10-23T17:49:07Z</cp:lastPrinted>
  <dcterms:created xsi:type="dcterms:W3CDTF">2015-10-06T17:54:33Z</dcterms:created>
  <dcterms:modified xsi:type="dcterms:W3CDTF">2015-12-24T21:49:12Z</dcterms:modified>
</cp:coreProperties>
</file>